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Merriweather" panose="020B0604020202020204" charset="0"/>
      <p:regular r:id="rId28"/>
      <p:bold r:id="rId29"/>
      <p:italic r:id="rId30"/>
      <p:boldItalic r:id="rId31"/>
    </p:embeddedFont>
    <p:embeddedFont>
      <p:font typeface="Montserrat"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11ffd3f65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11ffd3f65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11ffd3f6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11ffd3f6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Talk bout what they music is suppose to be or make the person feel</a:t>
            </a:r>
            <a:endParaRPr/>
          </a:p>
          <a:p>
            <a:pPr marL="0" lvl="0" indent="0" rtl="0">
              <a:spcBef>
                <a:spcPts val="0"/>
              </a:spcBef>
              <a:spcAft>
                <a:spcPts val="0"/>
              </a:spcAft>
              <a:buNone/>
            </a:pPr>
            <a:r>
              <a:rPr lang="en-GB"/>
              <a:t>Talk bout what the particle makes you feel when u see it (example when the wall destroyed got sound and particle) (can say player will be more inclined to play more cause its fun)</a:t>
            </a:r>
            <a:endParaRPr/>
          </a:p>
          <a:p>
            <a:pPr marL="0" lvl="0" indent="0" rtl="0">
              <a:spcBef>
                <a:spcPts val="0"/>
              </a:spcBef>
              <a:spcAft>
                <a:spcPts val="0"/>
              </a:spcAft>
              <a:buNone/>
            </a:pPr>
            <a:endParaRPr/>
          </a:p>
          <a:p>
            <a:pPr marL="0" lvl="0" indent="0" rtl="0">
              <a:spcBef>
                <a:spcPts val="0"/>
              </a:spcBef>
              <a:spcAft>
                <a:spcPts val="0"/>
              </a:spcAft>
              <a:buNone/>
            </a:pPr>
            <a:r>
              <a:rPr lang="en-GB"/>
              <a:t>The sound and music of the game is supposed to make you feel uneasy, for example the menu music is mysterious, which will draw the player in more. The music for the actual game is eerie, making the atmosphere of the game much creepier. The sound effects is loud and obvious, to let the other player constantly know what their opponent is doing even if they’re not paying attention. For example, the killer has the ability to break walls, where it produces a loud noise. This will hopefully instill some fear into the survivor, since it means that the killer is one step closer to them.</a:t>
            </a:r>
            <a:endParaRPr/>
          </a:p>
          <a:p>
            <a:pPr marL="0" lvl="0" indent="0" rtl="0">
              <a:spcBef>
                <a:spcPts val="0"/>
              </a:spcBef>
              <a:spcAft>
                <a:spcPts val="0"/>
              </a:spcAft>
              <a:buNone/>
            </a:pPr>
            <a:endParaRPr/>
          </a:p>
          <a:p>
            <a:pPr marL="0" lvl="0" indent="0" rtl="0">
              <a:spcBef>
                <a:spcPts val="0"/>
              </a:spcBef>
              <a:spcAft>
                <a:spcPts val="0"/>
              </a:spcAft>
              <a:buNone/>
            </a:pPr>
            <a:r>
              <a:rPr lang="en-GB"/>
              <a:t>When you break or destroy parts of the map as seen earlier, you can see that the effects are very flashy. This is to let the player feel more involved in the game, since the change in the map is significantly more obvious to them. They are our main mechanic of the game, where we want the map to be altered and changed to make every playthrough different. This will give our game more replay value and will leave a lasting impression on our players.</a:t>
            </a:r>
            <a:endParaRPr/>
          </a:p>
          <a:p>
            <a:pPr marL="0" lvl="0" indent="0" rtl="0">
              <a:spcBef>
                <a:spcPts val="0"/>
              </a:spcBef>
              <a:spcAft>
                <a:spcPts val="0"/>
              </a:spcAft>
              <a:buNone/>
            </a:pPr>
            <a:endParaRPr/>
          </a:p>
          <a:p>
            <a:pPr marL="0" lvl="0" indent="0">
              <a:spcBef>
                <a:spcPts val="0"/>
              </a:spcBef>
              <a:spcAft>
                <a:spcPts val="0"/>
              </a:spcAft>
              <a:buNone/>
            </a:pPr>
            <a:r>
              <a:rPr lang="en-GB"/>
              <a:t>For the color scheme of the game, we all decided to go with red and black, since both of the colors look creepy, and since that’s what we were going for, we went with them. The player characters have different colors as we want them to stand out so that out players will know where they are at all times, since sometimes things may get a bit hectic. The spotlight also serves the same function, where it makes the game more creepier and drags out the game, where the killer can’t just make a beeline for the survivor, and must also traverse the maze to find the survivor.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11ffd3f65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11ffd3f65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09528a2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09528a2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12a90acd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12a90acd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12a90acd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12a90acd5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11ffd3f65_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11ffd3f65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11ffd3f6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11ffd3f6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Talk about why u use irrklang’</a:t>
            </a:r>
            <a:endParaRPr/>
          </a:p>
          <a:p>
            <a:pPr marL="0" lvl="0" indent="0" rtl="0">
              <a:spcBef>
                <a:spcPts val="0"/>
              </a:spcBef>
              <a:spcAft>
                <a:spcPts val="0"/>
              </a:spcAft>
              <a:buNone/>
            </a:pPr>
            <a:r>
              <a:rPr lang="en-GB"/>
              <a:t>When i first started trying to add sounds into the game, i initially found windows.h. I thought it worked well and could play multiple times at the same time, but i was sorely mistaken. After searching the internet for answers, i found that since windows.h is quite an old function, it only allowed one sound to be played at once. Thus, i had to find another way to add sounds into the game where it allowed multiple sounds at the same time. Thus, i found the Irrklang library. With the irrkland library, you can adjust the volume, add and play multiple sounds at the same time.</a:t>
            </a:r>
            <a:endParaRPr/>
          </a:p>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11eefb3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11eefb3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411eefb35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411eefb35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1ffd3f6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1ffd3f6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000">
                <a:solidFill>
                  <a:srgbClr val="FF9900"/>
                </a:solidFill>
                <a:latin typeface="Merriweather"/>
                <a:ea typeface="Merriweather"/>
                <a:cs typeface="Merriweather"/>
                <a:sym typeface="Merriweather"/>
              </a:rPr>
              <a:t>-2 D Top Down PvP</a:t>
            </a:r>
            <a:r>
              <a:rPr lang="en-GB" sz="1000">
                <a:solidFill>
                  <a:srgbClr val="E69138"/>
                </a:solidFill>
                <a:latin typeface="Merriweather"/>
                <a:ea typeface="Merriweather"/>
                <a:cs typeface="Merriweather"/>
                <a:sym typeface="Merriweather"/>
              </a:rPr>
              <a:t>Activate the Shrines, choose your hero , fight your opponent</a:t>
            </a:r>
            <a:endParaRPr sz="1000">
              <a:solidFill>
                <a:srgbClr val="E69138"/>
              </a:solidFill>
              <a:latin typeface="Merriweather"/>
              <a:ea typeface="Merriweather"/>
              <a:cs typeface="Merriweather"/>
              <a:sym typeface="Merriweather"/>
            </a:endParaRPr>
          </a:p>
          <a:p>
            <a:pPr marL="0" lvl="0" indent="0" rtl="0">
              <a:spcBef>
                <a:spcPts val="0"/>
              </a:spcBef>
              <a:spcAft>
                <a:spcPts val="0"/>
              </a:spcAft>
              <a:buNone/>
            </a:pPr>
            <a:endParaRPr sz="1000">
              <a:solidFill>
                <a:srgbClr val="FF9900"/>
              </a:solidFill>
              <a:latin typeface="Merriweather"/>
              <a:ea typeface="Merriweather"/>
              <a:cs typeface="Merriweather"/>
              <a:sym typeface="Merriweather"/>
            </a:endParaRPr>
          </a:p>
          <a:p>
            <a:pPr marL="0" lvl="0" indent="0" rtl="0">
              <a:spcBef>
                <a:spcPts val="0"/>
              </a:spcBef>
              <a:spcAft>
                <a:spcPts val="0"/>
              </a:spcAft>
              <a:buNone/>
            </a:pPr>
            <a:r>
              <a:rPr lang="en-GB" sz="1000">
                <a:solidFill>
                  <a:srgbClr val="FF9900"/>
                </a:solidFill>
                <a:latin typeface="Merriweather"/>
                <a:ea typeface="Merriweather"/>
                <a:cs typeface="Merriweather"/>
                <a:sym typeface="Merriweather"/>
              </a:rPr>
              <a:t>Maze Game</a:t>
            </a:r>
            <a:r>
              <a:rPr lang="en-GB" sz="1000">
                <a:solidFill>
                  <a:schemeClr val="lt1"/>
                </a:solidFill>
                <a:latin typeface="Merriweather"/>
                <a:ea typeface="Merriweather"/>
                <a:cs typeface="Merriweather"/>
                <a:sym typeface="Merriweather"/>
              </a:rPr>
              <a:t> </a:t>
            </a:r>
            <a:endParaRPr sz="1000">
              <a:solidFill>
                <a:schemeClr val="lt1"/>
              </a:solidFill>
              <a:latin typeface="Merriweather"/>
              <a:ea typeface="Merriweather"/>
              <a:cs typeface="Merriweather"/>
              <a:sym typeface="Merriweather"/>
            </a:endParaRPr>
          </a:p>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11eefb3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11eefb3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11ffd3f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11ffd3f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2b80a5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2b80a5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SG" dirty="0"/>
              <a:t>https://drive.google.com/open?id=10RxUEovpNUomoRwL7XaWL7FPtGFW5D7i</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11ffd3f6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11ffd3f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11ffd3f6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11ffd3f6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11ffd3f6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11ffd3f6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Rotation of walls- say its survivor ability talk about potential of outplay when the killer is chasing or smt</a:t>
            </a:r>
            <a:endParaRPr/>
          </a:p>
          <a:p>
            <a:pPr marL="0" lvl="0" indent="0">
              <a:spcBef>
                <a:spcPts val="0"/>
              </a:spcBef>
              <a:spcAft>
                <a:spcPts val="0"/>
              </a:spcAft>
              <a:buNone/>
            </a:pPr>
            <a:r>
              <a:rPr lang="en-GB"/>
              <a:t>Breaking of walls- say its killer ability talk about the counterplay it provides but the kill must be careful when using cause of the cooldown so cannot anyhow use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12a90acd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12a90acd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12a90acd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12a90acd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11ffd3f6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11ffd3f6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Say this another one of the desttructive abilities called meteor strike or comet either.(long cooldown can kill self)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idx="4294967295"/>
          </p:nvPr>
        </p:nvSpPr>
        <p:spPr>
          <a:xfrm>
            <a:off x="424525" y="185525"/>
            <a:ext cx="8130000" cy="15789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6000">
                <a:solidFill>
                  <a:srgbClr val="85200C"/>
                </a:solidFill>
                <a:latin typeface="Merriweather"/>
                <a:ea typeface="Merriweather"/>
                <a:cs typeface="Merriweather"/>
                <a:sym typeface="Merriweather"/>
              </a:rPr>
              <a:t>Revenge Of The                                        Shade</a:t>
            </a:r>
            <a:endParaRPr sz="6000">
              <a:solidFill>
                <a:srgbClr val="85200C"/>
              </a:solidFill>
              <a:latin typeface="Merriweather"/>
              <a:ea typeface="Merriweather"/>
              <a:cs typeface="Merriweather"/>
              <a:sym typeface="Merriweather"/>
            </a:endParaRPr>
          </a:p>
        </p:txBody>
      </p:sp>
      <p:sp>
        <p:nvSpPr>
          <p:cNvPr id="135" name="Google Shape;135;p13"/>
          <p:cNvSpPr txBox="1">
            <a:spLocks noGrp="1"/>
          </p:cNvSpPr>
          <p:nvPr>
            <p:ph type="subTitle" idx="4294967295"/>
          </p:nvPr>
        </p:nvSpPr>
        <p:spPr>
          <a:xfrm>
            <a:off x="2332375" y="2383900"/>
            <a:ext cx="4314300" cy="3009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3600">
                <a:solidFill>
                  <a:srgbClr val="FFFFFF"/>
                </a:solidFill>
                <a:latin typeface="Merriweather"/>
                <a:ea typeface="Merriweather"/>
                <a:cs typeface="Merriweather"/>
                <a:sym typeface="Merriweather"/>
              </a:rPr>
              <a:t>Aorion.A</a:t>
            </a:r>
            <a:endParaRPr sz="3600">
              <a:solidFill>
                <a:srgbClr val="FFFFFF"/>
              </a:solidFill>
              <a:latin typeface="Merriweather"/>
              <a:ea typeface="Merriweather"/>
              <a:cs typeface="Merriweather"/>
              <a:sym typeface="Merriweather"/>
            </a:endParaRPr>
          </a:p>
          <a:p>
            <a:pPr marL="0" lvl="0" indent="0" algn="ctr" rtl="0">
              <a:lnSpc>
                <a:spcPct val="100000"/>
              </a:lnSpc>
              <a:spcBef>
                <a:spcPts val="0"/>
              </a:spcBef>
              <a:spcAft>
                <a:spcPts val="0"/>
              </a:spcAft>
              <a:buNone/>
            </a:pPr>
            <a:r>
              <a:rPr lang="en-GB" sz="3600">
                <a:solidFill>
                  <a:srgbClr val="FFFFFF"/>
                </a:solidFill>
                <a:latin typeface="Merriweather"/>
                <a:ea typeface="Merriweather"/>
                <a:cs typeface="Merriweather"/>
                <a:sym typeface="Merriweather"/>
              </a:rPr>
              <a:t>Nigel.Lim</a:t>
            </a:r>
            <a:endParaRPr sz="3600">
              <a:solidFill>
                <a:srgbClr val="FFFFFF"/>
              </a:solidFill>
              <a:latin typeface="Merriweather"/>
              <a:ea typeface="Merriweather"/>
              <a:cs typeface="Merriweather"/>
              <a:sym typeface="Merriweather"/>
            </a:endParaRPr>
          </a:p>
          <a:p>
            <a:pPr marL="0" lvl="0" indent="0" algn="ctr" rtl="0">
              <a:lnSpc>
                <a:spcPct val="100000"/>
              </a:lnSpc>
              <a:spcBef>
                <a:spcPts val="0"/>
              </a:spcBef>
              <a:spcAft>
                <a:spcPts val="0"/>
              </a:spcAft>
              <a:buNone/>
            </a:pPr>
            <a:r>
              <a:rPr lang="en-GB" sz="3600">
                <a:solidFill>
                  <a:srgbClr val="FFFFFF"/>
                </a:solidFill>
                <a:latin typeface="Merriweather"/>
                <a:ea typeface="Merriweather"/>
                <a:cs typeface="Merriweather"/>
                <a:sym typeface="Merriweather"/>
              </a:rPr>
              <a:t>Rong Sheng</a:t>
            </a:r>
            <a:endParaRPr sz="3600">
              <a:solidFill>
                <a:srgbClr val="FFFFFF"/>
              </a:solidFill>
              <a:latin typeface="Merriweather"/>
              <a:ea typeface="Merriweather"/>
              <a:cs typeface="Merriweather"/>
              <a:sym typeface="Merriweather"/>
            </a:endParaRPr>
          </a:p>
          <a:p>
            <a:pPr marL="0" lvl="0" indent="0" algn="ctr" rtl="0">
              <a:lnSpc>
                <a:spcPct val="100000"/>
              </a:lnSpc>
              <a:spcBef>
                <a:spcPts val="0"/>
              </a:spcBef>
              <a:spcAft>
                <a:spcPts val="0"/>
              </a:spcAft>
              <a:buNone/>
            </a:pPr>
            <a:r>
              <a:rPr lang="en-GB" sz="3600">
                <a:solidFill>
                  <a:srgbClr val="FFFFFF"/>
                </a:solidFill>
                <a:latin typeface="Merriweather"/>
                <a:ea typeface="Merriweather"/>
                <a:cs typeface="Merriweather"/>
                <a:sym typeface="Merriweather"/>
              </a:rPr>
              <a:t>Edward Seah</a:t>
            </a:r>
            <a:endParaRPr sz="3600">
              <a:solidFill>
                <a:srgbClr val="FFFFFF"/>
              </a:solidFill>
              <a:latin typeface="Merriweather"/>
              <a:ea typeface="Merriweather"/>
              <a:cs typeface="Merriweather"/>
              <a:sym typeface="Merriweather"/>
            </a:endParaRPr>
          </a:p>
          <a:p>
            <a:pPr marL="0" lvl="0" indent="0" rtl="0">
              <a:lnSpc>
                <a:spcPct val="100000"/>
              </a:lnSpc>
              <a:spcBef>
                <a:spcPts val="0"/>
              </a:spcBef>
              <a:spcAft>
                <a:spcPts val="0"/>
              </a:spcAft>
              <a:buNone/>
            </a:pPr>
            <a:endParaRPr sz="4800">
              <a:solidFill>
                <a:srgbClr val="85200C"/>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2"/>
          <p:cNvSpPr txBox="1">
            <a:spLocks noGrp="1"/>
          </p:cNvSpPr>
          <p:nvPr>
            <p:ph type="title"/>
          </p:nvPr>
        </p:nvSpPr>
        <p:spPr>
          <a:xfrm>
            <a:off x="1090425" y="296950"/>
            <a:ext cx="8375400" cy="112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a:solidFill>
                  <a:schemeClr val="lt2"/>
                </a:solidFill>
                <a:latin typeface="Merriweather"/>
                <a:ea typeface="Merriweather"/>
                <a:cs typeface="Merriweather"/>
                <a:sym typeface="Merriweather"/>
              </a:rPr>
              <a:t>Artificial Intelligence</a:t>
            </a:r>
            <a:endParaRPr sz="3000">
              <a:solidFill>
                <a:schemeClr val="lt2"/>
              </a:solidFill>
              <a:latin typeface="Merriweather"/>
              <a:ea typeface="Merriweather"/>
              <a:cs typeface="Merriweather"/>
              <a:sym typeface="Merriweather"/>
            </a:endParaRPr>
          </a:p>
        </p:txBody>
      </p:sp>
      <p:sp>
        <p:nvSpPr>
          <p:cNvPr id="208" name="Google Shape;208;p22"/>
          <p:cNvSpPr txBox="1">
            <a:spLocks noGrp="1"/>
          </p:cNvSpPr>
          <p:nvPr>
            <p:ph type="body" idx="1"/>
          </p:nvPr>
        </p:nvSpPr>
        <p:spPr>
          <a:xfrm>
            <a:off x="1090425" y="1320800"/>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a:solidFill>
                  <a:schemeClr val="lt2"/>
                </a:solidFill>
                <a:latin typeface="Merriweather"/>
                <a:ea typeface="Merriweather"/>
                <a:cs typeface="Merriweather"/>
                <a:sym typeface="Merriweather"/>
              </a:rPr>
              <a:t>-A.I </a:t>
            </a:r>
            <a:endParaRPr sz="2400">
              <a:solidFill>
                <a:schemeClr val="lt2"/>
              </a:solidFill>
              <a:latin typeface="Merriweather"/>
              <a:ea typeface="Merriweather"/>
              <a:cs typeface="Merriweather"/>
              <a:sym typeface="Merriweather"/>
            </a:endParaRPr>
          </a:p>
          <a:p>
            <a:pPr marL="0" lvl="0" indent="0">
              <a:spcBef>
                <a:spcPts val="1600"/>
              </a:spcBef>
              <a:spcAft>
                <a:spcPts val="1600"/>
              </a:spcAft>
              <a:buNone/>
            </a:pPr>
            <a:endParaRPr sz="4800">
              <a:solidFill>
                <a:schemeClr val="lt2"/>
              </a:solidFill>
              <a:latin typeface="Merriweather"/>
              <a:ea typeface="Merriweather"/>
              <a:cs typeface="Merriweather"/>
              <a:sym typeface="Merriweather"/>
            </a:endParaRPr>
          </a:p>
        </p:txBody>
      </p:sp>
      <p:pic>
        <p:nvPicPr>
          <p:cNvPr id="209" name="Google Shape;209;p22"/>
          <p:cNvPicPr preferRelativeResize="0"/>
          <p:nvPr/>
        </p:nvPicPr>
        <p:blipFill>
          <a:blip r:embed="rId3">
            <a:alphaModFix/>
          </a:blip>
          <a:stretch>
            <a:fillRect/>
          </a:stretch>
        </p:blipFill>
        <p:spPr>
          <a:xfrm>
            <a:off x="4603448" y="1222638"/>
            <a:ext cx="3525874" cy="3519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1131800" y="366575"/>
            <a:ext cx="7157100" cy="6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a:solidFill>
                  <a:schemeClr val="lt2"/>
                </a:solidFill>
                <a:latin typeface="Merriweather"/>
                <a:ea typeface="Merriweather"/>
                <a:cs typeface="Merriweather"/>
                <a:sym typeface="Merriweather"/>
              </a:rPr>
              <a:t>Characters we have</a:t>
            </a:r>
            <a:endParaRPr sz="3000">
              <a:solidFill>
                <a:schemeClr val="lt2"/>
              </a:solidFill>
              <a:latin typeface="Merriweather"/>
              <a:ea typeface="Merriweather"/>
              <a:cs typeface="Merriweather"/>
              <a:sym typeface="Merriweather"/>
            </a:endParaRPr>
          </a:p>
        </p:txBody>
      </p:sp>
      <p:sp>
        <p:nvSpPr>
          <p:cNvPr id="215" name="Google Shape;215;p23"/>
          <p:cNvSpPr txBox="1">
            <a:spLocks noGrp="1"/>
          </p:cNvSpPr>
          <p:nvPr>
            <p:ph type="body" idx="1"/>
          </p:nvPr>
        </p:nvSpPr>
        <p:spPr>
          <a:xfrm>
            <a:off x="1131800" y="1496725"/>
            <a:ext cx="6000900" cy="27678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Clr>
                <a:schemeClr val="lt2"/>
              </a:buClr>
              <a:buSzPts val="2400"/>
              <a:buFont typeface="Merriweather"/>
              <a:buChar char="●"/>
            </a:pPr>
            <a:r>
              <a:rPr lang="en-GB" sz="2400">
                <a:solidFill>
                  <a:schemeClr val="lt2"/>
                </a:solidFill>
                <a:latin typeface="Merriweather"/>
                <a:ea typeface="Merriweather"/>
                <a:cs typeface="Merriweather"/>
                <a:sym typeface="Merriweather"/>
              </a:rPr>
              <a:t>Knight</a:t>
            </a:r>
            <a:endParaRPr sz="2400">
              <a:solidFill>
                <a:schemeClr val="lt2"/>
              </a:solidFill>
              <a:latin typeface="Merriweather"/>
              <a:ea typeface="Merriweather"/>
              <a:cs typeface="Merriweather"/>
              <a:sym typeface="Merriweather"/>
            </a:endParaRPr>
          </a:p>
          <a:p>
            <a:pPr marL="457200" lvl="0" indent="-381000" rtl="0">
              <a:spcBef>
                <a:spcPts val="0"/>
              </a:spcBef>
              <a:spcAft>
                <a:spcPts val="0"/>
              </a:spcAft>
              <a:buClr>
                <a:schemeClr val="lt2"/>
              </a:buClr>
              <a:buSzPts val="2400"/>
              <a:buFont typeface="Merriweather"/>
              <a:buChar char="●"/>
            </a:pPr>
            <a:r>
              <a:rPr lang="en-GB" sz="2400">
                <a:solidFill>
                  <a:schemeClr val="lt2"/>
                </a:solidFill>
                <a:latin typeface="Merriweather"/>
                <a:ea typeface="Merriweather"/>
                <a:cs typeface="Merriweather"/>
                <a:sym typeface="Merriweather"/>
              </a:rPr>
              <a:t>Commet</a:t>
            </a:r>
            <a:endParaRPr sz="2400">
              <a:solidFill>
                <a:schemeClr val="lt2"/>
              </a:solidFill>
              <a:latin typeface="Merriweather"/>
              <a:ea typeface="Merriweather"/>
              <a:cs typeface="Merriweather"/>
              <a:sym typeface="Merriweather"/>
            </a:endParaRPr>
          </a:p>
          <a:p>
            <a:pPr marL="457200" lvl="0" indent="-381000" rtl="0">
              <a:spcBef>
                <a:spcPts val="0"/>
              </a:spcBef>
              <a:spcAft>
                <a:spcPts val="0"/>
              </a:spcAft>
              <a:buClr>
                <a:schemeClr val="lt2"/>
              </a:buClr>
              <a:buSzPts val="2400"/>
              <a:buFont typeface="Merriweather"/>
              <a:buChar char="●"/>
            </a:pPr>
            <a:r>
              <a:rPr lang="en-GB" sz="2400">
                <a:solidFill>
                  <a:schemeClr val="lt2"/>
                </a:solidFill>
                <a:latin typeface="Merriweather"/>
                <a:ea typeface="Merriweather"/>
                <a:cs typeface="Merriweather"/>
                <a:sym typeface="Merriweather"/>
              </a:rPr>
              <a:t>Swordsman</a:t>
            </a:r>
            <a:endParaRPr sz="2400">
              <a:solidFill>
                <a:schemeClr val="lt2"/>
              </a:solidFill>
              <a:latin typeface="Merriweather"/>
              <a:ea typeface="Merriweather"/>
              <a:cs typeface="Merriweather"/>
              <a:sym typeface="Merriweather"/>
            </a:endParaRPr>
          </a:p>
          <a:p>
            <a:pPr marL="457200" lvl="0" indent="-381000" rtl="0">
              <a:spcBef>
                <a:spcPts val="0"/>
              </a:spcBef>
              <a:spcAft>
                <a:spcPts val="0"/>
              </a:spcAft>
              <a:buClr>
                <a:schemeClr val="lt2"/>
              </a:buClr>
              <a:buSzPts val="2400"/>
              <a:buFont typeface="Merriweather"/>
              <a:buChar char="●"/>
            </a:pPr>
            <a:r>
              <a:rPr lang="en-GB" sz="2400">
                <a:solidFill>
                  <a:schemeClr val="lt2"/>
                </a:solidFill>
                <a:latin typeface="Merriweather"/>
                <a:ea typeface="Merriweather"/>
                <a:cs typeface="Merriweather"/>
                <a:sym typeface="Merriweather"/>
              </a:rPr>
              <a:t>Samurai</a:t>
            </a:r>
            <a:endParaRPr sz="2400">
              <a:solidFill>
                <a:schemeClr val="lt2"/>
              </a:solidFill>
              <a:latin typeface="Merriweather"/>
              <a:ea typeface="Merriweather"/>
              <a:cs typeface="Merriweather"/>
              <a:sym typeface="Merriweather"/>
            </a:endParaRPr>
          </a:p>
        </p:txBody>
      </p:sp>
      <p:pic>
        <p:nvPicPr>
          <p:cNvPr id="216" name="Google Shape;216;p23"/>
          <p:cNvPicPr preferRelativeResize="0"/>
          <p:nvPr/>
        </p:nvPicPr>
        <p:blipFill rotWithShape="1">
          <a:blip r:embed="rId3">
            <a:alphaModFix/>
          </a:blip>
          <a:srcRect l="30785" t="22313" r="34314" b="9594"/>
          <a:stretch/>
        </p:blipFill>
        <p:spPr>
          <a:xfrm>
            <a:off x="5707737" y="2739925"/>
            <a:ext cx="1936373" cy="2124924"/>
          </a:xfrm>
          <a:prstGeom prst="rect">
            <a:avLst/>
          </a:prstGeom>
          <a:noFill/>
          <a:ln>
            <a:noFill/>
          </a:ln>
        </p:spPr>
      </p:pic>
      <p:pic>
        <p:nvPicPr>
          <p:cNvPr id="217" name="Google Shape;217;p23"/>
          <p:cNvPicPr preferRelativeResize="0"/>
          <p:nvPr/>
        </p:nvPicPr>
        <p:blipFill rotWithShape="1">
          <a:blip r:embed="rId4">
            <a:alphaModFix/>
          </a:blip>
          <a:srcRect l="10070" t="5740" r="10317" b="13516"/>
          <a:stretch/>
        </p:blipFill>
        <p:spPr>
          <a:xfrm>
            <a:off x="5151700" y="825625"/>
            <a:ext cx="3048450" cy="1746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1052550" y="9900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a:solidFill>
                  <a:srgbClr val="00FF00"/>
                </a:solidFill>
                <a:latin typeface="Merriweather"/>
                <a:ea typeface="Merriweather"/>
                <a:cs typeface="Merriweather"/>
                <a:sym typeface="Merriweather"/>
              </a:rPr>
              <a:t>Aorion</a:t>
            </a:r>
            <a:endParaRPr sz="3000">
              <a:solidFill>
                <a:srgbClr val="00FF00"/>
              </a:solidFill>
              <a:latin typeface="Merriweather"/>
              <a:ea typeface="Merriweather"/>
              <a:cs typeface="Merriweather"/>
              <a:sym typeface="Merriweather"/>
            </a:endParaRPr>
          </a:p>
        </p:txBody>
      </p:sp>
      <p:sp>
        <p:nvSpPr>
          <p:cNvPr id="223" name="Google Shape;223;p24"/>
          <p:cNvSpPr txBox="1">
            <a:spLocks noGrp="1"/>
          </p:cNvSpPr>
          <p:nvPr>
            <p:ph type="body" idx="1"/>
          </p:nvPr>
        </p:nvSpPr>
        <p:spPr>
          <a:xfrm>
            <a:off x="1105875" y="1068625"/>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a:solidFill>
                  <a:srgbClr val="00FF00"/>
                </a:solidFill>
                <a:latin typeface="Merriweather"/>
                <a:ea typeface="Merriweather"/>
                <a:cs typeface="Merriweather"/>
                <a:sym typeface="Merriweather"/>
              </a:rPr>
              <a:t>-MainMenu</a:t>
            </a:r>
            <a:endParaRPr sz="2400">
              <a:solidFill>
                <a:srgbClr val="00FF00"/>
              </a:solidFill>
              <a:latin typeface="Merriweather"/>
              <a:ea typeface="Merriweather"/>
              <a:cs typeface="Merriweather"/>
              <a:sym typeface="Merriweather"/>
            </a:endParaRPr>
          </a:p>
          <a:p>
            <a:pPr marL="0" lvl="0" indent="0" rtl="0">
              <a:spcBef>
                <a:spcPts val="1600"/>
              </a:spcBef>
              <a:spcAft>
                <a:spcPts val="0"/>
              </a:spcAft>
              <a:buNone/>
            </a:pPr>
            <a:r>
              <a:rPr lang="en-GB" sz="2400">
                <a:solidFill>
                  <a:srgbClr val="00FF00"/>
                </a:solidFill>
                <a:latin typeface="Merriweather"/>
                <a:ea typeface="Merriweather"/>
                <a:cs typeface="Merriweather"/>
                <a:sym typeface="Merriweather"/>
              </a:rPr>
              <a:t>-UI</a:t>
            </a:r>
            <a:endParaRPr sz="2400">
              <a:solidFill>
                <a:srgbClr val="00FF00"/>
              </a:solidFill>
              <a:latin typeface="Merriweather"/>
              <a:ea typeface="Merriweather"/>
              <a:cs typeface="Merriweather"/>
              <a:sym typeface="Merriweather"/>
            </a:endParaRPr>
          </a:p>
          <a:p>
            <a:pPr marL="0" lvl="0" indent="0" rtl="0">
              <a:spcBef>
                <a:spcPts val="1600"/>
              </a:spcBef>
              <a:spcAft>
                <a:spcPts val="0"/>
              </a:spcAft>
              <a:buNone/>
            </a:pPr>
            <a:r>
              <a:rPr lang="en-GB" sz="2400">
                <a:solidFill>
                  <a:srgbClr val="00FF00"/>
                </a:solidFill>
                <a:latin typeface="Merriweather"/>
                <a:ea typeface="Merriweather"/>
                <a:cs typeface="Merriweather"/>
                <a:sym typeface="Merriweather"/>
              </a:rPr>
              <a:t>-RenderMaps</a:t>
            </a:r>
            <a:endParaRPr sz="2400">
              <a:solidFill>
                <a:srgbClr val="00FF00"/>
              </a:solidFill>
              <a:latin typeface="Merriweather"/>
              <a:ea typeface="Merriweather"/>
              <a:cs typeface="Merriweather"/>
              <a:sym typeface="Merriweather"/>
            </a:endParaRPr>
          </a:p>
          <a:p>
            <a:pPr marL="0" lvl="0" indent="0" rtl="0">
              <a:spcBef>
                <a:spcPts val="1600"/>
              </a:spcBef>
              <a:spcAft>
                <a:spcPts val="0"/>
              </a:spcAft>
              <a:buNone/>
            </a:pPr>
            <a:r>
              <a:rPr lang="en-GB" sz="2400">
                <a:solidFill>
                  <a:srgbClr val="00FF00"/>
                </a:solidFill>
                <a:latin typeface="Merriweather"/>
                <a:ea typeface="Merriweather"/>
                <a:cs typeface="Merriweather"/>
                <a:sym typeface="Merriweather"/>
              </a:rPr>
              <a:t>-Tutorial</a:t>
            </a:r>
            <a:endParaRPr sz="2400">
              <a:solidFill>
                <a:srgbClr val="00FF00"/>
              </a:solidFill>
              <a:latin typeface="Merriweather"/>
              <a:ea typeface="Merriweather"/>
              <a:cs typeface="Merriweather"/>
              <a:sym typeface="Merriweather"/>
            </a:endParaRPr>
          </a:p>
          <a:p>
            <a:pPr marL="0" lvl="0" indent="0">
              <a:spcBef>
                <a:spcPts val="1600"/>
              </a:spcBef>
              <a:spcAft>
                <a:spcPts val="1600"/>
              </a:spcAft>
              <a:buNone/>
            </a:pPr>
            <a:r>
              <a:rPr lang="en-GB" sz="2400">
                <a:solidFill>
                  <a:srgbClr val="00FF00"/>
                </a:solidFill>
                <a:latin typeface="Merriweather"/>
                <a:ea typeface="Merriweather"/>
                <a:cs typeface="Merriweather"/>
                <a:sym typeface="Merriweather"/>
              </a:rPr>
              <a:t>-Start screen &amp; Win Screen</a:t>
            </a:r>
            <a:endParaRPr sz="2400">
              <a:solidFill>
                <a:srgbClr val="00FF00"/>
              </a:solidFill>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a:solidFill>
                  <a:srgbClr val="00FF00"/>
                </a:solidFill>
                <a:latin typeface="Merriweather"/>
                <a:ea typeface="Merriweather"/>
                <a:cs typeface="Merriweather"/>
                <a:sym typeface="Merriweather"/>
              </a:rPr>
              <a:t>Problems Faced By Aorion</a:t>
            </a:r>
            <a:endParaRPr sz="3000">
              <a:solidFill>
                <a:srgbClr val="00FF00"/>
              </a:solidFill>
              <a:latin typeface="Merriweather"/>
              <a:ea typeface="Merriweather"/>
              <a:cs typeface="Merriweather"/>
              <a:sym typeface="Merriweather"/>
            </a:endParaRPr>
          </a:p>
          <a:p>
            <a:pPr marL="0" lvl="0" indent="0">
              <a:spcBef>
                <a:spcPts val="0"/>
              </a:spcBef>
              <a:spcAft>
                <a:spcPts val="0"/>
              </a:spcAft>
              <a:buNone/>
            </a:pPr>
            <a:endParaRPr sz="3000">
              <a:solidFill>
                <a:srgbClr val="00FF00"/>
              </a:solidFill>
              <a:latin typeface="Merriweather"/>
              <a:ea typeface="Merriweather"/>
              <a:cs typeface="Merriweather"/>
              <a:sym typeface="Merriweather"/>
            </a:endParaRPr>
          </a:p>
        </p:txBody>
      </p:sp>
      <p:sp>
        <p:nvSpPr>
          <p:cNvPr id="229" name="Google Shape;229;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a:solidFill>
                  <a:srgbClr val="00FF00"/>
                </a:solidFill>
                <a:latin typeface="Merriweather"/>
                <a:ea typeface="Merriweather"/>
                <a:cs typeface="Merriweather"/>
                <a:sym typeface="Merriweather"/>
              </a:rPr>
              <a:t>-UI was unclear</a:t>
            </a:r>
            <a:endParaRPr sz="2400">
              <a:solidFill>
                <a:srgbClr val="00FF00"/>
              </a:solidFill>
              <a:latin typeface="Merriweather"/>
              <a:ea typeface="Merriweather"/>
              <a:cs typeface="Merriweather"/>
              <a:sym typeface="Merriweather"/>
            </a:endParaRPr>
          </a:p>
          <a:p>
            <a:pPr marL="0" lvl="0" indent="0">
              <a:spcBef>
                <a:spcPts val="1600"/>
              </a:spcBef>
              <a:spcAft>
                <a:spcPts val="1600"/>
              </a:spcAft>
              <a:buNone/>
            </a:pPr>
            <a:r>
              <a:rPr lang="en-GB" sz="2400">
                <a:solidFill>
                  <a:srgbClr val="00FF00"/>
                </a:solidFill>
                <a:latin typeface="Merriweather"/>
                <a:ea typeface="Merriweather"/>
                <a:cs typeface="Merriweather"/>
                <a:sym typeface="Merriweather"/>
              </a:rPr>
              <a:t>-How to play instructions were unclear</a:t>
            </a:r>
            <a:endParaRPr sz="2400">
              <a:solidFill>
                <a:srgbClr val="00FF00"/>
              </a:solidFill>
              <a:latin typeface="Merriweather"/>
              <a:ea typeface="Merriweather"/>
              <a:cs typeface="Merriweather"/>
              <a:sym typeface="Merriweath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1305893" y="393750"/>
            <a:ext cx="72690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3000">
                <a:solidFill>
                  <a:srgbClr val="FFFF00"/>
                </a:solidFill>
                <a:latin typeface="Merriweather"/>
                <a:ea typeface="Merriweather"/>
                <a:cs typeface="Merriweather"/>
                <a:sym typeface="Merriweather"/>
              </a:rPr>
              <a:t>Task Completed By Nigel</a:t>
            </a:r>
            <a:endParaRPr sz="3000">
              <a:solidFill>
                <a:srgbClr val="FFFF00"/>
              </a:solidFill>
              <a:latin typeface="Merriweather"/>
              <a:ea typeface="Merriweather"/>
              <a:cs typeface="Merriweather"/>
              <a:sym typeface="Merriweather"/>
            </a:endParaRPr>
          </a:p>
          <a:p>
            <a:pPr marL="0" lvl="0" indent="0" rtl="0">
              <a:spcBef>
                <a:spcPts val="0"/>
              </a:spcBef>
              <a:spcAft>
                <a:spcPts val="0"/>
              </a:spcAft>
              <a:buNone/>
            </a:pPr>
            <a:endParaRPr/>
          </a:p>
        </p:txBody>
      </p:sp>
      <p:sp>
        <p:nvSpPr>
          <p:cNvPr id="235" name="Google Shape;235;p26"/>
          <p:cNvSpPr txBox="1">
            <a:spLocks noGrp="1"/>
          </p:cNvSpPr>
          <p:nvPr>
            <p:ph type="body" idx="1"/>
          </p:nvPr>
        </p:nvSpPr>
        <p:spPr>
          <a:xfrm>
            <a:off x="1165113" y="979800"/>
            <a:ext cx="7269000" cy="2911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
        <p:nvSpPr>
          <p:cNvPr id="236" name="Google Shape;236;p26"/>
          <p:cNvSpPr txBox="1"/>
          <p:nvPr/>
        </p:nvSpPr>
        <p:spPr>
          <a:xfrm>
            <a:off x="1152875" y="1211950"/>
            <a:ext cx="7293300" cy="719700"/>
          </a:xfrm>
          <a:prstGeom prst="rect">
            <a:avLst/>
          </a:prstGeom>
          <a:noFill/>
          <a:ln>
            <a:noFill/>
          </a:ln>
        </p:spPr>
        <p:txBody>
          <a:bodyPr spcFirstLastPara="1" wrap="square" lIns="91425" tIns="91425" rIns="91425" bIns="91425" anchor="t" anchorCtr="0">
            <a:noAutofit/>
          </a:bodyPr>
          <a:lstStyle/>
          <a:p>
            <a:pPr marL="457200" lvl="0" indent="-381000" rtl="0">
              <a:lnSpc>
                <a:spcPct val="150000"/>
              </a:lnSpc>
              <a:spcBef>
                <a:spcPts val="0"/>
              </a:spcBef>
              <a:spcAft>
                <a:spcPts val="0"/>
              </a:spcAft>
              <a:buClr>
                <a:srgbClr val="FFE599"/>
              </a:buClr>
              <a:buSzPts val="2400"/>
              <a:buFont typeface="Merriweather"/>
              <a:buChar char="●"/>
            </a:pPr>
            <a:r>
              <a:rPr lang="en-GB" sz="2400">
                <a:solidFill>
                  <a:srgbClr val="FFE599"/>
                </a:solidFill>
                <a:latin typeface="Merriweather"/>
                <a:ea typeface="Merriweather"/>
                <a:cs typeface="Merriweather"/>
                <a:sym typeface="Merriweather"/>
              </a:rPr>
              <a:t>Single Player A.I</a:t>
            </a:r>
            <a:endParaRPr sz="2400">
              <a:solidFill>
                <a:srgbClr val="FFE599"/>
              </a:solidFill>
            </a:endParaRPr>
          </a:p>
        </p:txBody>
      </p:sp>
      <p:sp>
        <p:nvSpPr>
          <p:cNvPr id="237" name="Google Shape;237;p26"/>
          <p:cNvSpPr txBox="1"/>
          <p:nvPr/>
        </p:nvSpPr>
        <p:spPr>
          <a:xfrm>
            <a:off x="1152975" y="1931650"/>
            <a:ext cx="7293300" cy="719700"/>
          </a:xfrm>
          <a:prstGeom prst="rect">
            <a:avLst/>
          </a:prstGeom>
          <a:noFill/>
          <a:ln>
            <a:noFill/>
          </a:ln>
        </p:spPr>
        <p:txBody>
          <a:bodyPr spcFirstLastPara="1" wrap="square" lIns="91425" tIns="91425" rIns="91425" bIns="91425" anchor="t" anchorCtr="0">
            <a:noAutofit/>
          </a:bodyPr>
          <a:lstStyle/>
          <a:p>
            <a:pPr marL="457200" lvl="0" indent="-381000" rtl="0">
              <a:lnSpc>
                <a:spcPct val="150000"/>
              </a:lnSpc>
              <a:spcBef>
                <a:spcPts val="0"/>
              </a:spcBef>
              <a:spcAft>
                <a:spcPts val="0"/>
              </a:spcAft>
              <a:buClr>
                <a:srgbClr val="FFE599"/>
              </a:buClr>
              <a:buSzPts val="2400"/>
              <a:buFont typeface="Merriweather"/>
              <a:buChar char="●"/>
            </a:pPr>
            <a:r>
              <a:rPr lang="en-GB" sz="2400">
                <a:solidFill>
                  <a:srgbClr val="FFE599"/>
                </a:solidFill>
                <a:latin typeface="Merriweather"/>
                <a:ea typeface="Merriweather"/>
                <a:cs typeface="Merriweather"/>
                <a:sym typeface="Merriweather"/>
              </a:rPr>
              <a:t>Particle System </a:t>
            </a:r>
            <a:endParaRPr sz="2400">
              <a:solidFill>
                <a:srgbClr val="FFE599"/>
              </a:solidFill>
            </a:endParaRPr>
          </a:p>
        </p:txBody>
      </p:sp>
      <p:sp>
        <p:nvSpPr>
          <p:cNvPr id="238" name="Google Shape;238;p26"/>
          <p:cNvSpPr txBox="1"/>
          <p:nvPr/>
        </p:nvSpPr>
        <p:spPr>
          <a:xfrm>
            <a:off x="1152875" y="3931550"/>
            <a:ext cx="7293300" cy="719700"/>
          </a:xfrm>
          <a:prstGeom prst="rect">
            <a:avLst/>
          </a:prstGeom>
          <a:noFill/>
          <a:ln>
            <a:noFill/>
          </a:ln>
        </p:spPr>
        <p:txBody>
          <a:bodyPr spcFirstLastPara="1" wrap="square" lIns="91425" tIns="91425" rIns="91425" bIns="91425" anchor="t" anchorCtr="0">
            <a:noAutofit/>
          </a:bodyPr>
          <a:lstStyle/>
          <a:p>
            <a:pPr marL="457200" lvl="0" indent="-381000" rtl="0">
              <a:lnSpc>
                <a:spcPct val="150000"/>
              </a:lnSpc>
              <a:spcBef>
                <a:spcPts val="0"/>
              </a:spcBef>
              <a:spcAft>
                <a:spcPts val="0"/>
              </a:spcAft>
              <a:buClr>
                <a:srgbClr val="FFE599"/>
              </a:buClr>
              <a:buSzPts val="2400"/>
              <a:buFont typeface="Merriweather"/>
              <a:buChar char="●"/>
            </a:pPr>
            <a:r>
              <a:rPr lang="en-GB" sz="2400">
                <a:solidFill>
                  <a:srgbClr val="FFE599"/>
                </a:solidFill>
                <a:latin typeface="Merriweather"/>
                <a:ea typeface="Merriweather"/>
                <a:cs typeface="Merriweather"/>
                <a:sym typeface="Merriweather"/>
              </a:rPr>
              <a:t>Classes’ Abilities</a:t>
            </a:r>
            <a:endParaRPr sz="2400">
              <a:solidFill>
                <a:srgbClr val="FFE599"/>
              </a:solidFill>
            </a:endParaRPr>
          </a:p>
        </p:txBody>
      </p:sp>
      <p:sp>
        <p:nvSpPr>
          <p:cNvPr id="239" name="Google Shape;239;p26"/>
          <p:cNvSpPr txBox="1"/>
          <p:nvPr/>
        </p:nvSpPr>
        <p:spPr>
          <a:xfrm>
            <a:off x="1152875" y="3275150"/>
            <a:ext cx="7293300" cy="719700"/>
          </a:xfrm>
          <a:prstGeom prst="rect">
            <a:avLst/>
          </a:prstGeom>
          <a:noFill/>
          <a:ln>
            <a:noFill/>
          </a:ln>
        </p:spPr>
        <p:txBody>
          <a:bodyPr spcFirstLastPara="1" wrap="square" lIns="91425" tIns="91425" rIns="91425" bIns="91425" anchor="t" anchorCtr="0">
            <a:noAutofit/>
          </a:bodyPr>
          <a:lstStyle/>
          <a:p>
            <a:pPr marL="457200" lvl="0" indent="-381000" rtl="0">
              <a:lnSpc>
                <a:spcPct val="150000"/>
              </a:lnSpc>
              <a:spcBef>
                <a:spcPts val="0"/>
              </a:spcBef>
              <a:spcAft>
                <a:spcPts val="0"/>
              </a:spcAft>
              <a:buClr>
                <a:srgbClr val="FFE599"/>
              </a:buClr>
              <a:buSzPts val="2400"/>
              <a:buFont typeface="Merriweather"/>
              <a:buChar char="●"/>
            </a:pPr>
            <a:r>
              <a:rPr lang="en-GB" sz="2400">
                <a:solidFill>
                  <a:srgbClr val="FFE599"/>
                </a:solidFill>
                <a:latin typeface="Merriweather"/>
                <a:ea typeface="Merriweather"/>
                <a:cs typeface="Merriweather"/>
                <a:sym typeface="Merriweather"/>
              </a:rPr>
              <a:t>Optimise Code</a:t>
            </a:r>
            <a:endParaRPr sz="2400">
              <a:solidFill>
                <a:srgbClr val="FFE599"/>
              </a:solidFill>
            </a:endParaRPr>
          </a:p>
        </p:txBody>
      </p:sp>
      <p:sp>
        <p:nvSpPr>
          <p:cNvPr id="240" name="Google Shape;240;p26"/>
          <p:cNvSpPr txBox="1"/>
          <p:nvPr/>
        </p:nvSpPr>
        <p:spPr>
          <a:xfrm>
            <a:off x="1152881" y="2571750"/>
            <a:ext cx="7293300" cy="719700"/>
          </a:xfrm>
          <a:prstGeom prst="rect">
            <a:avLst/>
          </a:prstGeom>
          <a:noFill/>
          <a:ln>
            <a:noFill/>
          </a:ln>
        </p:spPr>
        <p:txBody>
          <a:bodyPr spcFirstLastPara="1" wrap="square" lIns="91425" tIns="91425" rIns="91425" bIns="91425" anchor="t" anchorCtr="0">
            <a:noAutofit/>
          </a:bodyPr>
          <a:lstStyle/>
          <a:p>
            <a:pPr marL="457200" lvl="0" indent="-381000" rtl="0">
              <a:lnSpc>
                <a:spcPct val="150000"/>
              </a:lnSpc>
              <a:spcBef>
                <a:spcPts val="0"/>
              </a:spcBef>
              <a:spcAft>
                <a:spcPts val="0"/>
              </a:spcAft>
              <a:buClr>
                <a:srgbClr val="FFE599"/>
              </a:buClr>
              <a:buSzPts val="2400"/>
              <a:buFont typeface="Merriweather"/>
              <a:buChar char="●"/>
            </a:pPr>
            <a:r>
              <a:rPr lang="en-GB" sz="2400">
                <a:solidFill>
                  <a:srgbClr val="FFE599"/>
                </a:solidFill>
                <a:latin typeface="Merriweather"/>
                <a:ea typeface="Merriweather"/>
                <a:cs typeface="Merriweather"/>
                <a:sym typeface="Merriweather"/>
              </a:rPr>
              <a:t>A* Pathfinding</a:t>
            </a:r>
            <a:endParaRPr sz="2400">
              <a:solidFill>
                <a:srgbClr val="FFE5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p:nvPr/>
        </p:nvSpPr>
        <p:spPr>
          <a:xfrm>
            <a:off x="1305275" y="2397825"/>
            <a:ext cx="7293300" cy="719700"/>
          </a:xfrm>
          <a:prstGeom prst="rect">
            <a:avLst/>
          </a:prstGeom>
          <a:noFill/>
          <a:ln>
            <a:noFill/>
          </a:ln>
        </p:spPr>
        <p:txBody>
          <a:bodyPr spcFirstLastPara="1" wrap="square" lIns="91425" tIns="91425" rIns="91425" bIns="91425" anchor="t" anchorCtr="0">
            <a:noAutofit/>
          </a:bodyPr>
          <a:lstStyle/>
          <a:p>
            <a:pPr marL="457200" lvl="0" indent="-381000" rtl="0">
              <a:lnSpc>
                <a:spcPct val="150000"/>
              </a:lnSpc>
              <a:spcBef>
                <a:spcPts val="0"/>
              </a:spcBef>
              <a:spcAft>
                <a:spcPts val="0"/>
              </a:spcAft>
              <a:buClr>
                <a:srgbClr val="FFE599"/>
              </a:buClr>
              <a:buSzPts val="2400"/>
              <a:buFont typeface="Merriweather"/>
              <a:buChar char="●"/>
            </a:pPr>
            <a:r>
              <a:rPr lang="en-GB" sz="2400">
                <a:solidFill>
                  <a:srgbClr val="FFE599"/>
                </a:solidFill>
                <a:latin typeface="Merriweather"/>
                <a:ea typeface="Merriweather"/>
                <a:cs typeface="Merriweather"/>
                <a:sym typeface="Merriweather"/>
              </a:rPr>
              <a:t>Implementing A.I with our PathFinding</a:t>
            </a:r>
            <a:endParaRPr sz="2400">
              <a:solidFill>
                <a:srgbClr val="FFE599"/>
              </a:solidFill>
            </a:endParaRPr>
          </a:p>
        </p:txBody>
      </p:sp>
      <p:sp>
        <p:nvSpPr>
          <p:cNvPr id="246" name="Google Shape;246;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a:solidFill>
                  <a:srgbClr val="FFFF00"/>
                </a:solidFill>
                <a:latin typeface="Merriweather"/>
                <a:ea typeface="Merriweather"/>
                <a:cs typeface="Merriweather"/>
                <a:sym typeface="Merriweather"/>
              </a:rPr>
              <a:t>Problems Faced By Nigel</a:t>
            </a:r>
            <a:endParaRPr/>
          </a:p>
        </p:txBody>
      </p:sp>
      <p:sp>
        <p:nvSpPr>
          <p:cNvPr id="247" name="Google Shape;247;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248" name="Google Shape;248;p27"/>
          <p:cNvSpPr txBox="1"/>
          <p:nvPr/>
        </p:nvSpPr>
        <p:spPr>
          <a:xfrm>
            <a:off x="1305275" y="1364350"/>
            <a:ext cx="7293300" cy="719700"/>
          </a:xfrm>
          <a:prstGeom prst="rect">
            <a:avLst/>
          </a:prstGeom>
          <a:noFill/>
          <a:ln>
            <a:noFill/>
          </a:ln>
        </p:spPr>
        <p:txBody>
          <a:bodyPr spcFirstLastPara="1" wrap="square" lIns="91425" tIns="91425" rIns="91425" bIns="91425" anchor="t" anchorCtr="0">
            <a:noAutofit/>
          </a:bodyPr>
          <a:lstStyle/>
          <a:p>
            <a:pPr marL="457200" lvl="0" indent="-381000" rtl="0">
              <a:lnSpc>
                <a:spcPct val="150000"/>
              </a:lnSpc>
              <a:spcBef>
                <a:spcPts val="0"/>
              </a:spcBef>
              <a:spcAft>
                <a:spcPts val="0"/>
              </a:spcAft>
              <a:buClr>
                <a:srgbClr val="FFE599"/>
              </a:buClr>
              <a:buSzPts val="2400"/>
              <a:buFont typeface="Merriweather"/>
              <a:buChar char="●"/>
            </a:pPr>
            <a:r>
              <a:rPr lang="en-GB" sz="2400">
                <a:solidFill>
                  <a:srgbClr val="FFE599"/>
                </a:solidFill>
                <a:latin typeface="Merriweather"/>
                <a:ea typeface="Merriweather"/>
                <a:cs typeface="Merriweather"/>
                <a:sym typeface="Merriweather"/>
              </a:rPr>
              <a:t>Organisation was an issue with a lot of dependencies </a:t>
            </a:r>
            <a:endParaRPr sz="2400">
              <a:solidFill>
                <a:srgbClr val="FFE59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xfrm>
            <a:off x="1052550" y="341550"/>
            <a:ext cx="7038900" cy="727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a:solidFill>
                  <a:schemeClr val="lt2"/>
                </a:solidFill>
                <a:latin typeface="Merriweather"/>
                <a:ea typeface="Merriweather"/>
                <a:cs typeface="Merriweather"/>
                <a:sym typeface="Merriweather"/>
              </a:rPr>
              <a:t>Tasks Completed By Rong Sheng</a:t>
            </a:r>
            <a:endParaRPr sz="3000">
              <a:solidFill>
                <a:schemeClr val="lt2"/>
              </a:solidFill>
              <a:latin typeface="Merriweather"/>
              <a:ea typeface="Merriweather"/>
              <a:cs typeface="Merriweather"/>
              <a:sym typeface="Merriweather"/>
            </a:endParaRPr>
          </a:p>
          <a:p>
            <a:pPr marL="0" lvl="0" indent="0" rtl="0">
              <a:spcBef>
                <a:spcPts val="0"/>
              </a:spcBef>
              <a:spcAft>
                <a:spcPts val="0"/>
              </a:spcAft>
              <a:buNone/>
            </a:pPr>
            <a:endParaRPr sz="6000">
              <a:solidFill>
                <a:schemeClr val="lt2"/>
              </a:solidFill>
              <a:latin typeface="Merriweather"/>
              <a:ea typeface="Merriweather"/>
              <a:cs typeface="Merriweather"/>
              <a:sym typeface="Merriweather"/>
            </a:endParaRPr>
          </a:p>
        </p:txBody>
      </p:sp>
      <p:sp>
        <p:nvSpPr>
          <p:cNvPr id="254" name="Google Shape;254;p28"/>
          <p:cNvSpPr txBox="1">
            <a:spLocks noGrp="1"/>
          </p:cNvSpPr>
          <p:nvPr>
            <p:ph type="body" idx="1"/>
          </p:nvPr>
        </p:nvSpPr>
        <p:spPr>
          <a:xfrm>
            <a:off x="1052550" y="1231900"/>
            <a:ext cx="7038900" cy="407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a:solidFill>
                  <a:schemeClr val="lt2"/>
                </a:solidFill>
                <a:latin typeface="Merriweather"/>
                <a:ea typeface="Merriweather"/>
                <a:cs typeface="Merriweather"/>
                <a:sym typeface="Merriweather"/>
              </a:rPr>
              <a:t>-Sound For Main Menu</a:t>
            </a:r>
            <a:endParaRPr sz="2400">
              <a:solidFill>
                <a:schemeClr val="lt2"/>
              </a:solidFill>
              <a:latin typeface="Merriweather"/>
              <a:ea typeface="Merriweather"/>
              <a:cs typeface="Merriweather"/>
              <a:sym typeface="Merriweather"/>
            </a:endParaRPr>
          </a:p>
          <a:p>
            <a:pPr marL="0" lvl="0" indent="0" rtl="0">
              <a:spcBef>
                <a:spcPts val="1600"/>
              </a:spcBef>
              <a:spcAft>
                <a:spcPts val="0"/>
              </a:spcAft>
              <a:buNone/>
            </a:pPr>
            <a:r>
              <a:rPr lang="en-GB" sz="2400">
                <a:solidFill>
                  <a:schemeClr val="lt2"/>
                </a:solidFill>
                <a:latin typeface="Merriweather"/>
                <a:ea typeface="Merriweather"/>
                <a:cs typeface="Merriweather"/>
                <a:sym typeface="Merriweather"/>
              </a:rPr>
              <a:t>-Sound Effects For Mechanics</a:t>
            </a:r>
            <a:endParaRPr sz="2400">
              <a:solidFill>
                <a:schemeClr val="lt2"/>
              </a:solidFill>
              <a:latin typeface="Merriweather"/>
              <a:ea typeface="Merriweather"/>
              <a:cs typeface="Merriweather"/>
              <a:sym typeface="Merriweather"/>
            </a:endParaRPr>
          </a:p>
          <a:p>
            <a:pPr marL="0" lvl="0" indent="0" rtl="0">
              <a:spcBef>
                <a:spcPts val="1600"/>
              </a:spcBef>
              <a:spcAft>
                <a:spcPts val="0"/>
              </a:spcAft>
              <a:buNone/>
            </a:pPr>
            <a:r>
              <a:rPr lang="en-GB" sz="2400">
                <a:solidFill>
                  <a:schemeClr val="lt2"/>
                </a:solidFill>
                <a:latin typeface="Merriweather"/>
                <a:ea typeface="Merriweather"/>
                <a:cs typeface="Merriweather"/>
                <a:sym typeface="Merriweather"/>
              </a:rPr>
              <a:t>-Traps</a:t>
            </a:r>
            <a:endParaRPr sz="2400">
              <a:solidFill>
                <a:schemeClr val="lt2"/>
              </a:solidFill>
              <a:latin typeface="Merriweather"/>
              <a:ea typeface="Merriweather"/>
              <a:cs typeface="Merriweather"/>
              <a:sym typeface="Merriweather"/>
            </a:endParaRPr>
          </a:p>
          <a:p>
            <a:pPr marL="0" lvl="0" indent="0" rtl="0">
              <a:spcBef>
                <a:spcPts val="1600"/>
              </a:spcBef>
              <a:spcAft>
                <a:spcPts val="0"/>
              </a:spcAft>
              <a:buNone/>
            </a:pPr>
            <a:r>
              <a:rPr lang="en-GB" sz="2400">
                <a:solidFill>
                  <a:schemeClr val="lt2"/>
                </a:solidFill>
                <a:latin typeface="Merriweather"/>
                <a:ea typeface="Merriweather"/>
                <a:cs typeface="Merriweather"/>
                <a:sym typeface="Merriweather"/>
              </a:rPr>
              <a:t>-Spotlight</a:t>
            </a:r>
            <a:endParaRPr sz="2400">
              <a:solidFill>
                <a:schemeClr val="lt2"/>
              </a:solidFill>
              <a:latin typeface="Merriweather"/>
              <a:ea typeface="Merriweather"/>
              <a:cs typeface="Merriweather"/>
              <a:sym typeface="Merriweather"/>
            </a:endParaRPr>
          </a:p>
          <a:p>
            <a:pPr marL="0" lvl="0" indent="0" rtl="0">
              <a:spcBef>
                <a:spcPts val="1600"/>
              </a:spcBef>
              <a:spcAft>
                <a:spcPts val="1600"/>
              </a:spcAft>
              <a:buNone/>
            </a:pPr>
            <a:r>
              <a:rPr lang="en-GB" sz="2400">
                <a:solidFill>
                  <a:schemeClr val="lt2"/>
                </a:solidFill>
                <a:latin typeface="Merriweather"/>
                <a:ea typeface="Merriweather"/>
                <a:cs typeface="Merriweather"/>
                <a:sym typeface="Merriweather"/>
              </a:rPr>
              <a:t>-ASCII Art</a:t>
            </a:r>
            <a:endParaRPr sz="2400">
              <a:solidFill>
                <a:schemeClr val="lt2"/>
              </a:solidFill>
              <a:latin typeface="Merriweather"/>
              <a:ea typeface="Merriweather"/>
              <a:cs typeface="Merriweather"/>
              <a:sym typeface="Merriweather"/>
            </a:endParaRPr>
          </a:p>
        </p:txBody>
      </p:sp>
      <p:pic>
        <p:nvPicPr>
          <p:cNvPr id="255" name="Google Shape;255;p28"/>
          <p:cNvPicPr preferRelativeResize="0"/>
          <p:nvPr/>
        </p:nvPicPr>
        <p:blipFill>
          <a:blip r:embed="rId3">
            <a:alphaModFix/>
          </a:blip>
          <a:stretch>
            <a:fillRect/>
          </a:stretch>
        </p:blipFill>
        <p:spPr>
          <a:xfrm rot="910012">
            <a:off x="6418724" y="1334626"/>
            <a:ext cx="1645401" cy="1645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657900" y="1092800"/>
            <a:ext cx="7828200" cy="372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solidFill>
                <a:schemeClr val="lt2"/>
              </a:solidFill>
              <a:latin typeface="Merriweather"/>
              <a:ea typeface="Merriweather"/>
              <a:cs typeface="Merriweather"/>
              <a:sym typeface="Merriweather"/>
            </a:endParaRPr>
          </a:p>
          <a:p>
            <a:pPr marL="0" lvl="0" indent="457200" rtl="0">
              <a:spcBef>
                <a:spcPts val="0"/>
              </a:spcBef>
              <a:spcAft>
                <a:spcPts val="0"/>
              </a:spcAft>
              <a:buNone/>
            </a:pPr>
            <a:r>
              <a:rPr lang="en-GB">
                <a:solidFill>
                  <a:schemeClr val="lt2"/>
                </a:solidFill>
                <a:latin typeface="Merriweather"/>
                <a:ea typeface="Merriweather"/>
                <a:cs typeface="Merriweather"/>
                <a:sym typeface="Merriweather"/>
              </a:rPr>
              <a:t>-Window.h</a:t>
            </a:r>
            <a:endParaRPr>
              <a:solidFill>
                <a:schemeClr val="lt2"/>
              </a:solidFill>
              <a:latin typeface="Merriweather"/>
              <a:ea typeface="Merriweather"/>
              <a:cs typeface="Merriweather"/>
              <a:sym typeface="Merriweather"/>
            </a:endParaRPr>
          </a:p>
          <a:p>
            <a:pPr marL="0" lvl="0" indent="0" rtl="0">
              <a:spcBef>
                <a:spcPts val="0"/>
              </a:spcBef>
              <a:spcAft>
                <a:spcPts val="0"/>
              </a:spcAft>
              <a:buNone/>
            </a:pPr>
            <a:endParaRPr>
              <a:solidFill>
                <a:schemeClr val="lt2"/>
              </a:solidFill>
              <a:latin typeface="Merriweather"/>
              <a:ea typeface="Merriweather"/>
              <a:cs typeface="Merriweather"/>
              <a:sym typeface="Merriweather"/>
            </a:endParaRPr>
          </a:p>
          <a:p>
            <a:pPr marL="0" lvl="0" indent="457200" algn="l" rtl="0">
              <a:spcBef>
                <a:spcPts val="0"/>
              </a:spcBef>
              <a:spcAft>
                <a:spcPts val="0"/>
              </a:spcAft>
              <a:buNone/>
            </a:pPr>
            <a:r>
              <a:rPr lang="en-GB">
                <a:solidFill>
                  <a:schemeClr val="lt2"/>
                </a:solidFill>
                <a:latin typeface="Merriweather"/>
                <a:ea typeface="Merriweather"/>
                <a:cs typeface="Merriweather"/>
                <a:sym typeface="Merriweather"/>
              </a:rPr>
              <a:t>-Irrklang Library</a:t>
            </a:r>
            <a:endParaRPr>
              <a:solidFill>
                <a:schemeClr val="lt2"/>
              </a:solidFill>
              <a:latin typeface="Merriweather"/>
              <a:ea typeface="Merriweather"/>
              <a:cs typeface="Merriweather"/>
              <a:sym typeface="Merriweather"/>
            </a:endParaRPr>
          </a:p>
          <a:p>
            <a:pPr marL="0" lvl="0" indent="457200" algn="l" rtl="0">
              <a:spcBef>
                <a:spcPts val="0"/>
              </a:spcBef>
              <a:spcAft>
                <a:spcPts val="0"/>
              </a:spcAft>
              <a:buNone/>
            </a:pPr>
            <a:endParaRPr>
              <a:solidFill>
                <a:schemeClr val="lt2"/>
              </a:solidFill>
              <a:latin typeface="Merriweather"/>
              <a:ea typeface="Merriweather"/>
              <a:cs typeface="Merriweather"/>
              <a:sym typeface="Merriweather"/>
            </a:endParaRPr>
          </a:p>
          <a:p>
            <a:pPr marL="0" lvl="0" indent="457200" algn="l" rtl="0">
              <a:spcBef>
                <a:spcPts val="0"/>
              </a:spcBef>
              <a:spcAft>
                <a:spcPts val="0"/>
              </a:spcAft>
              <a:buNone/>
            </a:pPr>
            <a:r>
              <a:rPr lang="en-GB">
                <a:solidFill>
                  <a:schemeClr val="lt2"/>
                </a:solidFill>
                <a:latin typeface="Merriweather"/>
                <a:ea typeface="Merriweather"/>
                <a:cs typeface="Merriweather"/>
                <a:sym typeface="Merriweather"/>
              </a:rPr>
              <a:t>-Turrets</a:t>
            </a:r>
            <a:endParaRPr>
              <a:solidFill>
                <a:schemeClr val="lt2"/>
              </a:solidFill>
              <a:latin typeface="Merriweather"/>
              <a:ea typeface="Merriweather"/>
              <a:cs typeface="Merriweather"/>
              <a:sym typeface="Merriweather"/>
            </a:endParaRPr>
          </a:p>
          <a:p>
            <a:pPr marL="0" lvl="0" indent="0" algn="ctr" rtl="0">
              <a:spcBef>
                <a:spcPts val="0"/>
              </a:spcBef>
              <a:spcAft>
                <a:spcPts val="0"/>
              </a:spcAft>
              <a:buNone/>
            </a:pPr>
            <a:endParaRPr>
              <a:solidFill>
                <a:schemeClr val="lt2"/>
              </a:solidFill>
              <a:latin typeface="Merriweather"/>
              <a:ea typeface="Merriweather"/>
              <a:cs typeface="Merriweather"/>
              <a:sym typeface="Merriweather"/>
            </a:endParaRPr>
          </a:p>
        </p:txBody>
      </p:sp>
      <p:sp>
        <p:nvSpPr>
          <p:cNvPr id="261" name="Google Shape;261;p29"/>
          <p:cNvSpPr txBox="1"/>
          <p:nvPr/>
        </p:nvSpPr>
        <p:spPr>
          <a:xfrm>
            <a:off x="1204400" y="451400"/>
            <a:ext cx="6283800" cy="641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a:solidFill>
                  <a:schemeClr val="lt2"/>
                </a:solidFill>
                <a:latin typeface="Merriweather"/>
                <a:ea typeface="Merriweather"/>
                <a:cs typeface="Merriweather"/>
                <a:sym typeface="Merriweather"/>
              </a:rPr>
              <a:t>Problems Faced by Rong Sheng</a:t>
            </a:r>
            <a:endParaRPr sz="3000">
              <a:solidFill>
                <a:schemeClr val="lt2"/>
              </a:solidFill>
              <a:latin typeface="Merriweather"/>
              <a:ea typeface="Merriweather"/>
              <a:cs typeface="Merriweather"/>
              <a:sym typeface="Merriweather"/>
            </a:endParaRPr>
          </a:p>
          <a:p>
            <a:pPr marL="0" lvl="0" indent="0" rtl="0">
              <a:spcBef>
                <a:spcPts val="0"/>
              </a:spcBef>
              <a:spcAft>
                <a:spcPts val="0"/>
              </a:spcAft>
              <a:buNone/>
            </a:pPr>
            <a:endParaRPr sz="4800">
              <a:solidFill>
                <a:schemeClr val="lt2"/>
              </a:solidFill>
              <a:latin typeface="Merriweather"/>
              <a:ea typeface="Merriweather"/>
              <a:cs typeface="Merriweather"/>
              <a:sym typeface="Merriweather"/>
            </a:endParaRPr>
          </a:p>
        </p:txBody>
      </p:sp>
      <p:pic>
        <p:nvPicPr>
          <p:cNvPr id="262" name="Google Shape;262;p29"/>
          <p:cNvPicPr preferRelativeResize="0"/>
          <p:nvPr/>
        </p:nvPicPr>
        <p:blipFill>
          <a:blip r:embed="rId3">
            <a:alphaModFix/>
          </a:blip>
          <a:stretch>
            <a:fillRect/>
          </a:stretch>
        </p:blipFill>
        <p:spPr>
          <a:xfrm>
            <a:off x="6012325" y="1412325"/>
            <a:ext cx="2473775" cy="2473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a:spLocks noGrp="1"/>
          </p:cNvSpPr>
          <p:nvPr>
            <p:ph type="title"/>
          </p:nvPr>
        </p:nvSpPr>
        <p:spPr>
          <a:xfrm>
            <a:off x="1052550" y="211125"/>
            <a:ext cx="7038900" cy="59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3000">
                <a:solidFill>
                  <a:srgbClr val="00FFFF"/>
                </a:solidFill>
                <a:latin typeface="Merriweather"/>
                <a:ea typeface="Merriweather"/>
                <a:cs typeface="Merriweather"/>
                <a:sym typeface="Merriweather"/>
              </a:rPr>
              <a:t>Task Completed By Edward</a:t>
            </a:r>
            <a:endParaRPr sz="3000">
              <a:solidFill>
                <a:srgbClr val="00FFFF"/>
              </a:solidFill>
              <a:latin typeface="Merriweather"/>
              <a:ea typeface="Merriweather"/>
              <a:cs typeface="Merriweather"/>
              <a:sym typeface="Merriweather"/>
            </a:endParaRPr>
          </a:p>
          <a:p>
            <a:pPr marL="0" lvl="0" indent="0" rtl="0">
              <a:spcBef>
                <a:spcPts val="0"/>
              </a:spcBef>
              <a:spcAft>
                <a:spcPts val="0"/>
              </a:spcAft>
              <a:buNone/>
            </a:pPr>
            <a:endParaRPr sz="3000">
              <a:solidFill>
                <a:srgbClr val="00FFFF"/>
              </a:solidFill>
              <a:latin typeface="Merriweather"/>
              <a:ea typeface="Merriweather"/>
              <a:cs typeface="Merriweather"/>
              <a:sym typeface="Merriweather"/>
            </a:endParaRPr>
          </a:p>
        </p:txBody>
      </p:sp>
      <p:sp>
        <p:nvSpPr>
          <p:cNvPr id="268" name="Google Shape;268;p30"/>
          <p:cNvSpPr txBox="1"/>
          <p:nvPr/>
        </p:nvSpPr>
        <p:spPr>
          <a:xfrm>
            <a:off x="990450" y="1455875"/>
            <a:ext cx="7062600" cy="719700"/>
          </a:xfrm>
          <a:prstGeom prst="rect">
            <a:avLst/>
          </a:prstGeom>
          <a:noFill/>
          <a:ln>
            <a:noFill/>
          </a:ln>
        </p:spPr>
        <p:txBody>
          <a:bodyPr spcFirstLastPara="1" wrap="square" lIns="91425" tIns="91425" rIns="91425" bIns="91425" anchor="t" anchorCtr="0">
            <a:noAutofit/>
          </a:bodyPr>
          <a:lstStyle/>
          <a:p>
            <a:pPr marL="457200" lvl="0" indent="-381000">
              <a:spcBef>
                <a:spcPts val="0"/>
              </a:spcBef>
              <a:spcAft>
                <a:spcPts val="0"/>
              </a:spcAft>
              <a:buClr>
                <a:srgbClr val="00FFFF"/>
              </a:buClr>
              <a:buSzPts val="2400"/>
              <a:buFont typeface="Merriweather"/>
              <a:buChar char="●"/>
            </a:pPr>
            <a:r>
              <a:rPr lang="en-GB" sz="2400">
                <a:solidFill>
                  <a:srgbClr val="00FFFF"/>
                </a:solidFill>
                <a:latin typeface="Merriweather"/>
                <a:ea typeface="Merriweather"/>
                <a:cs typeface="Merriweather"/>
                <a:sym typeface="Merriweather"/>
              </a:rPr>
              <a:t>Game Mechanics</a:t>
            </a:r>
            <a:endParaRPr sz="2400">
              <a:solidFill>
                <a:srgbClr val="00FFFF"/>
              </a:solidFill>
              <a:latin typeface="Merriweather"/>
              <a:ea typeface="Merriweather"/>
              <a:cs typeface="Merriweather"/>
              <a:sym typeface="Merriweather"/>
            </a:endParaRPr>
          </a:p>
        </p:txBody>
      </p:sp>
      <p:sp>
        <p:nvSpPr>
          <p:cNvPr id="269" name="Google Shape;269;p30"/>
          <p:cNvSpPr txBox="1"/>
          <p:nvPr/>
        </p:nvSpPr>
        <p:spPr>
          <a:xfrm>
            <a:off x="990450" y="2049950"/>
            <a:ext cx="7062600" cy="7197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Clr>
                <a:srgbClr val="00FFFF"/>
              </a:buClr>
              <a:buSzPts val="2400"/>
              <a:buFont typeface="Merriweather"/>
              <a:buChar char="●"/>
            </a:pPr>
            <a:r>
              <a:rPr lang="en-GB" sz="2400">
                <a:solidFill>
                  <a:srgbClr val="00FFFF"/>
                </a:solidFill>
                <a:latin typeface="Merriweather"/>
                <a:ea typeface="Merriweather"/>
                <a:cs typeface="Merriweather"/>
                <a:sym typeface="Merriweather"/>
              </a:rPr>
              <a:t>Single player Gamemode</a:t>
            </a:r>
            <a:endParaRPr sz="2400">
              <a:solidFill>
                <a:srgbClr val="00FFFF"/>
              </a:solidFill>
              <a:latin typeface="Merriweather"/>
              <a:ea typeface="Merriweather"/>
              <a:cs typeface="Merriweather"/>
              <a:sym typeface="Merriweather"/>
            </a:endParaRPr>
          </a:p>
        </p:txBody>
      </p:sp>
      <p:sp>
        <p:nvSpPr>
          <p:cNvPr id="270" name="Google Shape;270;p30"/>
          <p:cNvSpPr txBox="1"/>
          <p:nvPr/>
        </p:nvSpPr>
        <p:spPr>
          <a:xfrm>
            <a:off x="990450" y="2624000"/>
            <a:ext cx="7373400" cy="7197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Clr>
                <a:srgbClr val="00FFFF"/>
              </a:buClr>
              <a:buSzPts val="2400"/>
              <a:buFont typeface="Merriweather"/>
              <a:buChar char="●"/>
            </a:pPr>
            <a:r>
              <a:rPr lang="en-GB" sz="2400">
                <a:solidFill>
                  <a:srgbClr val="00FFFF"/>
                </a:solidFill>
                <a:latin typeface="Merriweather"/>
                <a:ea typeface="Merriweather"/>
                <a:cs typeface="Merriweather"/>
                <a:sym typeface="Merriweather"/>
              </a:rPr>
              <a:t>A* Pathfinding </a:t>
            </a:r>
            <a:endParaRPr sz="2400">
              <a:solidFill>
                <a:srgbClr val="00FFFF"/>
              </a:solidFill>
              <a:latin typeface="Merriweather"/>
              <a:ea typeface="Merriweather"/>
              <a:cs typeface="Merriweather"/>
              <a:sym typeface="Merriweather"/>
            </a:endParaRPr>
          </a:p>
        </p:txBody>
      </p:sp>
      <p:sp>
        <p:nvSpPr>
          <p:cNvPr id="271" name="Google Shape;271;p30"/>
          <p:cNvSpPr txBox="1"/>
          <p:nvPr/>
        </p:nvSpPr>
        <p:spPr>
          <a:xfrm>
            <a:off x="990450" y="3232150"/>
            <a:ext cx="7062600" cy="719700"/>
          </a:xfrm>
          <a:prstGeom prst="rect">
            <a:avLst/>
          </a:prstGeom>
          <a:noFill/>
          <a:ln>
            <a:noFill/>
          </a:ln>
        </p:spPr>
        <p:txBody>
          <a:bodyPr spcFirstLastPara="1" wrap="square" lIns="91425" tIns="91425" rIns="91425" bIns="91425" anchor="t" anchorCtr="0">
            <a:noAutofit/>
          </a:bodyPr>
          <a:lstStyle/>
          <a:p>
            <a:pPr marL="457200" lvl="0" indent="-381000" rtl="0">
              <a:lnSpc>
                <a:spcPct val="150000"/>
              </a:lnSpc>
              <a:spcBef>
                <a:spcPts val="0"/>
              </a:spcBef>
              <a:spcAft>
                <a:spcPts val="0"/>
              </a:spcAft>
              <a:buClr>
                <a:srgbClr val="00FFFF"/>
              </a:buClr>
              <a:buSzPts val="2400"/>
              <a:buFont typeface="Merriweather"/>
              <a:buChar char="●"/>
            </a:pPr>
            <a:r>
              <a:rPr lang="en-GB" sz="2400">
                <a:solidFill>
                  <a:srgbClr val="00FFFF"/>
                </a:solidFill>
                <a:latin typeface="Merriweather"/>
                <a:ea typeface="Merriweather"/>
                <a:cs typeface="Merriweather"/>
                <a:sym typeface="Merriweather"/>
              </a:rPr>
              <a:t>Projectiles</a:t>
            </a:r>
            <a:endParaRPr sz="2400">
              <a:solidFill>
                <a:srgbClr val="00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fade">
                                      <p:cBhvr>
                                        <p:cTn id="12" dur="1000"/>
                                        <p:tgtEl>
                                          <p:spTgt spid="2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
                                        </p:tgtEl>
                                        <p:attrNameLst>
                                          <p:attrName>style.visibility</p:attrName>
                                        </p:attrNameLst>
                                      </p:cBhvr>
                                      <p:to>
                                        <p:strVal val="visible"/>
                                      </p:to>
                                    </p:set>
                                    <p:animEffect transition="in" filter="fade">
                                      <p:cBhvr>
                                        <p:cTn id="17" dur="1000"/>
                                        <p:tgtEl>
                                          <p:spTgt spid="2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1"/>
                                        </p:tgtEl>
                                        <p:attrNameLst>
                                          <p:attrName>style.visibility</p:attrName>
                                        </p:attrNameLst>
                                      </p:cBhvr>
                                      <p:to>
                                        <p:strVal val="visible"/>
                                      </p:to>
                                    </p:set>
                                    <p:animEffect transition="in" filter="fade">
                                      <p:cBhvr>
                                        <p:cTn id="22"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a:solidFill>
                  <a:srgbClr val="00FFFF"/>
                </a:solidFill>
                <a:latin typeface="Merriweather"/>
                <a:ea typeface="Merriweather"/>
                <a:cs typeface="Merriweather"/>
                <a:sym typeface="Merriweather"/>
              </a:rPr>
              <a:t>Problems Faced By Edward</a:t>
            </a:r>
            <a:endParaRPr sz="3000">
              <a:solidFill>
                <a:srgbClr val="00FFFF"/>
              </a:solidFill>
              <a:latin typeface="Merriweather"/>
              <a:ea typeface="Merriweather"/>
              <a:cs typeface="Merriweather"/>
              <a:sym typeface="Merriweather"/>
            </a:endParaRPr>
          </a:p>
        </p:txBody>
      </p:sp>
      <p:sp>
        <p:nvSpPr>
          <p:cNvPr id="277" name="Google Shape;277;p31"/>
          <p:cNvSpPr txBox="1"/>
          <p:nvPr/>
        </p:nvSpPr>
        <p:spPr>
          <a:xfrm>
            <a:off x="1276275" y="1389525"/>
            <a:ext cx="7060200" cy="575700"/>
          </a:xfrm>
          <a:prstGeom prst="rect">
            <a:avLst/>
          </a:prstGeom>
          <a:noFill/>
          <a:ln>
            <a:noFill/>
          </a:ln>
        </p:spPr>
        <p:txBody>
          <a:bodyPr spcFirstLastPara="1" wrap="square" lIns="91425" tIns="91425" rIns="91425" bIns="91425" anchor="t" anchorCtr="0">
            <a:noAutofit/>
          </a:bodyPr>
          <a:lstStyle/>
          <a:p>
            <a:pPr marL="457200" lvl="0" indent="-381000">
              <a:spcBef>
                <a:spcPts val="0"/>
              </a:spcBef>
              <a:spcAft>
                <a:spcPts val="0"/>
              </a:spcAft>
              <a:buClr>
                <a:srgbClr val="00FFFF"/>
              </a:buClr>
              <a:buSzPts val="2400"/>
              <a:buFont typeface="Merriweather"/>
              <a:buChar char="●"/>
            </a:pPr>
            <a:r>
              <a:rPr lang="en-GB" sz="2400">
                <a:solidFill>
                  <a:srgbClr val="00FFFF"/>
                </a:solidFill>
                <a:latin typeface="Merriweather"/>
                <a:ea typeface="Merriweather"/>
                <a:cs typeface="Merriweather"/>
                <a:sym typeface="Merriweather"/>
              </a:rPr>
              <a:t>A* Pathfinding</a:t>
            </a:r>
            <a:endParaRPr sz="2400">
              <a:solidFill>
                <a:srgbClr val="00FFFF"/>
              </a:solidFill>
              <a:latin typeface="Merriweather"/>
              <a:ea typeface="Merriweather"/>
              <a:cs typeface="Merriweather"/>
              <a:sym typeface="Merriweather"/>
            </a:endParaRPr>
          </a:p>
        </p:txBody>
      </p:sp>
      <p:sp>
        <p:nvSpPr>
          <p:cNvPr id="278" name="Google Shape;278;p31"/>
          <p:cNvSpPr txBox="1"/>
          <p:nvPr/>
        </p:nvSpPr>
        <p:spPr>
          <a:xfrm>
            <a:off x="1286850" y="1965225"/>
            <a:ext cx="7060200" cy="5757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Clr>
                <a:srgbClr val="00FFFF"/>
              </a:buClr>
              <a:buSzPts val="2400"/>
              <a:buFont typeface="Merriweather"/>
              <a:buChar char="●"/>
            </a:pPr>
            <a:r>
              <a:rPr lang="en-GB" sz="2400">
                <a:solidFill>
                  <a:srgbClr val="00FFFF"/>
                </a:solidFill>
                <a:latin typeface="Merriweather"/>
                <a:ea typeface="Merriweather"/>
                <a:cs typeface="Merriweather"/>
                <a:sym typeface="Merriweather"/>
              </a:rPr>
              <a:t>Rendering of Bullets</a:t>
            </a:r>
            <a:endParaRPr sz="2400">
              <a:solidFill>
                <a:srgbClr val="00FFFF"/>
              </a:solidFill>
              <a:latin typeface="Merriweather"/>
              <a:ea typeface="Merriweather"/>
              <a:cs typeface="Merriweather"/>
              <a:sym typeface="Merriweath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8"/>
                                        </p:tgtEl>
                                        <p:attrNameLst>
                                          <p:attrName>style.visibility</p:attrName>
                                        </p:attrNameLst>
                                      </p:cBhvr>
                                      <p:to>
                                        <p:strVal val="visible"/>
                                      </p:to>
                                    </p:set>
                                    <p:animEffect transition="in" filter="fade">
                                      <p:cBhvr>
                                        <p:cTn id="12" dur="10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4"/>
          <p:cNvPicPr preferRelativeResize="0"/>
          <p:nvPr/>
        </p:nvPicPr>
        <p:blipFill rotWithShape="1">
          <a:blip r:embed="rId3">
            <a:alphaModFix/>
          </a:blip>
          <a:srcRect l="9239" t="3633" r="6769"/>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2"/>
          <p:cNvSpPr txBox="1">
            <a:spLocks noGrp="1"/>
          </p:cNvSpPr>
          <p:nvPr>
            <p:ph type="title"/>
          </p:nvPr>
        </p:nvSpPr>
        <p:spPr>
          <a:xfrm>
            <a:off x="1094500" y="375775"/>
            <a:ext cx="4404000" cy="591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3000">
                <a:solidFill>
                  <a:srgbClr val="00FFFF"/>
                </a:solidFill>
                <a:latin typeface="Merriweather"/>
                <a:ea typeface="Merriweather"/>
                <a:cs typeface="Merriweather"/>
                <a:sym typeface="Merriweather"/>
              </a:rPr>
              <a:t>Future Improvements</a:t>
            </a:r>
            <a:endParaRPr sz="3000">
              <a:solidFill>
                <a:srgbClr val="00FFFF"/>
              </a:solidFill>
              <a:latin typeface="Merriweather"/>
              <a:ea typeface="Merriweather"/>
              <a:cs typeface="Merriweather"/>
              <a:sym typeface="Merriweather"/>
            </a:endParaRPr>
          </a:p>
        </p:txBody>
      </p:sp>
      <p:sp>
        <p:nvSpPr>
          <p:cNvPr id="284" name="Google Shape;284;p32"/>
          <p:cNvSpPr txBox="1"/>
          <p:nvPr/>
        </p:nvSpPr>
        <p:spPr>
          <a:xfrm>
            <a:off x="1218700" y="1399100"/>
            <a:ext cx="7101000" cy="591600"/>
          </a:xfrm>
          <a:prstGeom prst="rect">
            <a:avLst/>
          </a:prstGeom>
          <a:noFill/>
          <a:ln>
            <a:noFill/>
          </a:ln>
        </p:spPr>
        <p:txBody>
          <a:bodyPr spcFirstLastPara="1" wrap="square" lIns="91425" tIns="91425" rIns="91425" bIns="91425" anchor="t" anchorCtr="0">
            <a:noAutofit/>
          </a:bodyPr>
          <a:lstStyle/>
          <a:p>
            <a:pPr marL="457200" lvl="0" indent="-381000">
              <a:spcBef>
                <a:spcPts val="0"/>
              </a:spcBef>
              <a:spcAft>
                <a:spcPts val="0"/>
              </a:spcAft>
              <a:buClr>
                <a:srgbClr val="00FFFF"/>
              </a:buClr>
              <a:buSzPts val="2400"/>
              <a:buFont typeface="Merriweather"/>
              <a:buChar char="●"/>
            </a:pPr>
            <a:r>
              <a:rPr lang="en-GB" sz="2400">
                <a:solidFill>
                  <a:srgbClr val="00FFFF"/>
                </a:solidFill>
                <a:latin typeface="Merriweather"/>
                <a:ea typeface="Merriweather"/>
                <a:cs typeface="Merriweather"/>
                <a:sym typeface="Merriweather"/>
              </a:rPr>
              <a:t>Making the Maps more interactive</a:t>
            </a:r>
            <a:endParaRPr sz="2400">
              <a:solidFill>
                <a:srgbClr val="00FFFF"/>
              </a:solidFill>
              <a:latin typeface="Merriweather"/>
              <a:ea typeface="Merriweather"/>
              <a:cs typeface="Merriweather"/>
              <a:sym typeface="Merriweather"/>
            </a:endParaRPr>
          </a:p>
        </p:txBody>
      </p:sp>
      <p:sp>
        <p:nvSpPr>
          <p:cNvPr id="285" name="Google Shape;285;p32"/>
          <p:cNvSpPr txBox="1"/>
          <p:nvPr/>
        </p:nvSpPr>
        <p:spPr>
          <a:xfrm>
            <a:off x="1218700" y="1990700"/>
            <a:ext cx="7101000" cy="6366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Clr>
                <a:srgbClr val="00FFFF"/>
              </a:buClr>
              <a:buSzPts val="2400"/>
              <a:buFont typeface="Merriweather"/>
              <a:buChar char="●"/>
            </a:pPr>
            <a:r>
              <a:rPr lang="en-GB" sz="2400">
                <a:solidFill>
                  <a:srgbClr val="00FFFF"/>
                </a:solidFill>
                <a:latin typeface="Merriweather"/>
                <a:ea typeface="Merriweather"/>
                <a:cs typeface="Merriweather"/>
                <a:sym typeface="Merriweather"/>
              </a:rPr>
              <a:t>Allowing 2 more players to play </a:t>
            </a:r>
            <a:endParaRPr sz="2400">
              <a:solidFill>
                <a:srgbClr val="00FFFF"/>
              </a:solidFill>
              <a:latin typeface="Merriweather"/>
              <a:ea typeface="Merriweather"/>
              <a:cs typeface="Merriweather"/>
              <a:sym typeface="Merriweather"/>
            </a:endParaRPr>
          </a:p>
        </p:txBody>
      </p:sp>
      <p:sp>
        <p:nvSpPr>
          <p:cNvPr id="286" name="Google Shape;286;p32"/>
          <p:cNvSpPr txBox="1"/>
          <p:nvPr/>
        </p:nvSpPr>
        <p:spPr>
          <a:xfrm>
            <a:off x="1218700" y="2526950"/>
            <a:ext cx="7101000" cy="5916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Clr>
                <a:srgbClr val="00FFFF"/>
              </a:buClr>
              <a:buSzPts val="2400"/>
              <a:buFont typeface="Merriweather"/>
              <a:buChar char="●"/>
            </a:pPr>
            <a:r>
              <a:rPr lang="en-GB" sz="2400">
                <a:solidFill>
                  <a:srgbClr val="00FFFF"/>
                </a:solidFill>
                <a:latin typeface="Merriweather"/>
                <a:ea typeface="Merriweather"/>
                <a:cs typeface="Merriweather"/>
                <a:sym typeface="Merriweather"/>
              </a:rPr>
              <a:t>Create more Characters with unique Abilities</a:t>
            </a:r>
            <a:endParaRPr sz="2400">
              <a:solidFill>
                <a:srgbClr val="00FFFF"/>
              </a:solidFill>
              <a:latin typeface="Merriweather"/>
              <a:ea typeface="Merriweather"/>
              <a:cs typeface="Merriweather"/>
              <a:sym typeface="Merriweather"/>
            </a:endParaRPr>
          </a:p>
        </p:txBody>
      </p:sp>
      <p:sp>
        <p:nvSpPr>
          <p:cNvPr id="287" name="Google Shape;287;p32"/>
          <p:cNvSpPr txBox="1"/>
          <p:nvPr/>
        </p:nvSpPr>
        <p:spPr>
          <a:xfrm>
            <a:off x="1218700" y="3354025"/>
            <a:ext cx="7101000" cy="5916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Clr>
                <a:srgbClr val="00FFFF"/>
              </a:buClr>
              <a:buSzPts val="2400"/>
              <a:buFont typeface="Merriweather"/>
              <a:buChar char="●"/>
            </a:pPr>
            <a:r>
              <a:rPr lang="en-GB" sz="2400">
                <a:solidFill>
                  <a:srgbClr val="00FFFF"/>
                </a:solidFill>
                <a:latin typeface="Merriweather"/>
                <a:ea typeface="Merriweather"/>
                <a:cs typeface="Merriweather"/>
                <a:sym typeface="Merriweather"/>
              </a:rPr>
              <a:t>Optimize more of the Codes</a:t>
            </a:r>
            <a:endParaRPr sz="2400">
              <a:solidFill>
                <a:srgbClr val="00FFFF"/>
              </a:solidFill>
              <a:latin typeface="Merriweather"/>
              <a:ea typeface="Merriweather"/>
              <a:cs typeface="Merriweather"/>
              <a:sym typeface="Merriweath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000"/>
                                        <p:tgtEl>
                                          <p:spTgt spid="2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
                                        </p:tgtEl>
                                        <p:attrNameLst>
                                          <p:attrName>style.visibility</p:attrName>
                                        </p:attrNameLst>
                                      </p:cBhvr>
                                      <p:to>
                                        <p:strVal val="visible"/>
                                      </p:to>
                                    </p:set>
                                    <p:animEffect transition="in" filter="fade">
                                      <p:cBhvr>
                                        <p:cTn id="12" dur="1000"/>
                                        <p:tgtEl>
                                          <p:spTgt spid="2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gtEl>
                                        <p:attrNameLst>
                                          <p:attrName>style.visibility</p:attrName>
                                        </p:attrNameLst>
                                      </p:cBhvr>
                                      <p:to>
                                        <p:strVal val="visible"/>
                                      </p:to>
                                    </p:set>
                                    <p:animEffect transition="in" filter="fade">
                                      <p:cBhvr>
                                        <p:cTn id="17" dur="1000"/>
                                        <p:tgtEl>
                                          <p:spTgt spid="28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7"/>
                                        </p:tgtEl>
                                        <p:attrNameLst>
                                          <p:attrName>style.visibility</p:attrName>
                                        </p:attrNameLst>
                                      </p:cBhvr>
                                      <p:to>
                                        <p:strVal val="visible"/>
                                      </p:to>
                                    </p:set>
                                    <p:animEffect transition="in" filter="fade">
                                      <p:cBhvr>
                                        <p:cTn id="22"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txBox="1">
            <a:spLocks noGrp="1"/>
          </p:cNvSpPr>
          <p:nvPr>
            <p:ph type="ctrTitle"/>
          </p:nvPr>
        </p:nvSpPr>
        <p:spPr>
          <a:xfrm>
            <a:off x="3021500" y="108950"/>
            <a:ext cx="6019500" cy="2830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6000">
                <a:solidFill>
                  <a:schemeClr val="lt2"/>
                </a:solidFill>
                <a:latin typeface="Merriweather"/>
                <a:ea typeface="Merriweather"/>
                <a:cs typeface="Merriweather"/>
                <a:sym typeface="Merriweather"/>
              </a:rPr>
              <a:t>GamePlay Demonstration</a:t>
            </a:r>
            <a:endParaRPr sz="6000">
              <a:solidFill>
                <a:schemeClr val="lt2"/>
              </a:solidFill>
              <a:latin typeface="Merriweather"/>
              <a:ea typeface="Merriweather"/>
              <a:cs typeface="Merriweather"/>
              <a:sym typeface="Merriweather"/>
            </a:endParaRPr>
          </a:p>
          <a:p>
            <a:pPr marL="0" lvl="0" indent="0">
              <a:spcBef>
                <a:spcPts val="0"/>
              </a:spcBef>
              <a:spcAft>
                <a:spcPts val="0"/>
              </a:spcAft>
              <a:buNone/>
            </a:pPr>
            <a:endParaRPr/>
          </a:p>
        </p:txBody>
      </p:sp>
      <p:sp>
        <p:nvSpPr>
          <p:cNvPr id="293" name="Google Shape;293;p3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15"/>
          <p:cNvSpPr txBox="1"/>
          <p:nvPr/>
        </p:nvSpPr>
        <p:spPr>
          <a:xfrm>
            <a:off x="201950" y="130675"/>
            <a:ext cx="3052800" cy="1318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000">
                <a:solidFill>
                  <a:schemeClr val="lt2"/>
                </a:solidFill>
                <a:latin typeface="Merriweather"/>
                <a:ea typeface="Merriweather"/>
                <a:cs typeface="Merriweather"/>
                <a:sym typeface="Merriweather"/>
              </a:rPr>
              <a:t>Trailer</a:t>
            </a:r>
            <a:endParaRPr sz="3000">
              <a:solidFill>
                <a:schemeClr val="lt2"/>
              </a:solidFill>
              <a:latin typeface="Merriweather"/>
              <a:ea typeface="Merriweather"/>
              <a:cs typeface="Merriweather"/>
              <a:sym typeface="Merriweather"/>
            </a:endParaRPr>
          </a:p>
        </p:txBody>
      </p:sp>
      <p:pic>
        <p:nvPicPr>
          <p:cNvPr id="4" name="ACTUAL FINAL">
            <a:hlinkClick r:id="" action="ppaction://media"/>
            <a:extLst>
              <a:ext uri="{FF2B5EF4-FFF2-40B4-BE49-F238E27FC236}">
                <a16:creationId xmlns:a16="http://schemas.microsoft.com/office/drawing/2014/main" id="{C067FE80-782D-40B0-9842-29CA991E06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3792" y="630403"/>
            <a:ext cx="7825409" cy="44017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6"/>
          <p:cNvSpPr txBox="1">
            <a:spLocks noGrp="1"/>
          </p:cNvSpPr>
          <p:nvPr>
            <p:ph type="title"/>
          </p:nvPr>
        </p:nvSpPr>
        <p:spPr>
          <a:xfrm>
            <a:off x="1107025" y="118575"/>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4800">
                <a:solidFill>
                  <a:schemeClr val="lt2"/>
                </a:solidFill>
                <a:latin typeface="Merriweather"/>
                <a:ea typeface="Merriweather"/>
                <a:cs typeface="Merriweather"/>
                <a:sym typeface="Merriweather"/>
              </a:rPr>
              <a:t> </a:t>
            </a:r>
            <a:endParaRPr sz="4800">
              <a:solidFill>
                <a:schemeClr val="lt2"/>
              </a:solidFill>
              <a:latin typeface="Merriweather"/>
              <a:ea typeface="Merriweather"/>
              <a:cs typeface="Merriweather"/>
              <a:sym typeface="Merriweather"/>
            </a:endParaRPr>
          </a:p>
          <a:p>
            <a:pPr marL="0" lvl="0" indent="0">
              <a:spcBef>
                <a:spcPts val="0"/>
              </a:spcBef>
              <a:spcAft>
                <a:spcPts val="0"/>
              </a:spcAft>
              <a:buNone/>
            </a:pPr>
            <a:r>
              <a:rPr lang="en-GB" sz="4800">
                <a:solidFill>
                  <a:schemeClr val="lt2"/>
                </a:solidFill>
                <a:latin typeface="Merriweather"/>
                <a:ea typeface="Merriweather"/>
                <a:cs typeface="Merriweather"/>
                <a:sym typeface="Merriweather"/>
              </a:rPr>
              <a:t>Inspired by :</a:t>
            </a:r>
            <a:endParaRPr sz="4800">
              <a:solidFill>
                <a:schemeClr val="lt2"/>
              </a:solidFill>
              <a:latin typeface="Merriweather"/>
              <a:ea typeface="Merriweather"/>
              <a:cs typeface="Merriweather"/>
              <a:sym typeface="Merriweather"/>
            </a:endParaRPr>
          </a:p>
        </p:txBody>
      </p:sp>
      <p:sp>
        <p:nvSpPr>
          <p:cNvPr id="152" name="Google Shape;152;p16"/>
          <p:cNvSpPr txBox="1">
            <a:spLocks noGrp="1"/>
          </p:cNvSpPr>
          <p:nvPr>
            <p:ph type="body" idx="1"/>
          </p:nvPr>
        </p:nvSpPr>
        <p:spPr>
          <a:xfrm>
            <a:off x="1255175" y="1920325"/>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sz="6000">
                <a:latin typeface="Merriweather"/>
                <a:ea typeface="Merriweather"/>
                <a:cs typeface="Merriweather"/>
                <a:sym typeface="Merriweather"/>
              </a:rPr>
              <a:t>Dead By Daylight</a:t>
            </a:r>
            <a:endParaRPr sz="6000">
              <a:latin typeface="Merriweather"/>
              <a:ea typeface="Merriweather"/>
              <a:cs typeface="Merriweather"/>
              <a:sym typeface="Merriweath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7"/>
          <p:cNvSpPr txBox="1">
            <a:spLocks noGrp="1"/>
          </p:cNvSpPr>
          <p:nvPr>
            <p:ph type="title"/>
          </p:nvPr>
        </p:nvSpPr>
        <p:spPr>
          <a:xfrm>
            <a:off x="1095900" y="249475"/>
            <a:ext cx="7382700" cy="1308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a:solidFill>
                  <a:schemeClr val="lt2"/>
                </a:solidFill>
                <a:latin typeface="Merriweather"/>
                <a:ea typeface="Merriweather"/>
                <a:cs typeface="Merriweather"/>
                <a:sym typeface="Merriweather"/>
              </a:rPr>
              <a:t>What’s Unique?</a:t>
            </a:r>
            <a:endParaRPr sz="3000">
              <a:solidFill>
                <a:schemeClr val="lt2"/>
              </a:solidFill>
              <a:latin typeface="Merriweather"/>
              <a:ea typeface="Merriweather"/>
              <a:cs typeface="Merriweather"/>
              <a:sym typeface="Merriweather"/>
            </a:endParaRPr>
          </a:p>
        </p:txBody>
      </p:sp>
      <p:sp>
        <p:nvSpPr>
          <p:cNvPr id="158" name="Google Shape;158;p17"/>
          <p:cNvSpPr txBox="1">
            <a:spLocks noGrp="1"/>
          </p:cNvSpPr>
          <p:nvPr>
            <p:ph type="body" idx="1"/>
          </p:nvPr>
        </p:nvSpPr>
        <p:spPr>
          <a:xfrm>
            <a:off x="429750" y="1557475"/>
            <a:ext cx="8715000" cy="3641700"/>
          </a:xfrm>
          <a:prstGeom prst="rect">
            <a:avLst/>
          </a:prstGeom>
        </p:spPr>
        <p:txBody>
          <a:bodyPr spcFirstLastPara="1" wrap="square" lIns="91425" tIns="91425" rIns="91425" bIns="91425" anchor="t" anchorCtr="0">
            <a:noAutofit/>
          </a:bodyPr>
          <a:lstStyle/>
          <a:p>
            <a:pPr marL="457200" lvl="0" indent="0" rtl="0">
              <a:spcBef>
                <a:spcPts val="0"/>
              </a:spcBef>
              <a:spcAft>
                <a:spcPts val="0"/>
              </a:spcAft>
              <a:buNone/>
            </a:pPr>
            <a:r>
              <a:rPr lang="en-GB" sz="2400">
                <a:solidFill>
                  <a:schemeClr val="lt2"/>
                </a:solidFill>
                <a:latin typeface="Merriweather"/>
                <a:ea typeface="Merriweather"/>
                <a:cs typeface="Merriweather"/>
                <a:sym typeface="Merriweather"/>
              </a:rPr>
              <a:t>-Manipulation of Environment</a:t>
            </a:r>
            <a:endParaRPr sz="2400">
              <a:solidFill>
                <a:schemeClr val="lt2"/>
              </a:solidFill>
              <a:latin typeface="Merriweather"/>
              <a:ea typeface="Merriweather"/>
              <a:cs typeface="Merriweather"/>
              <a:sym typeface="Merriweather"/>
            </a:endParaRPr>
          </a:p>
          <a:p>
            <a:pPr marL="0" lvl="0" indent="457200">
              <a:spcBef>
                <a:spcPts val="1600"/>
              </a:spcBef>
              <a:spcAft>
                <a:spcPts val="1600"/>
              </a:spcAft>
              <a:buNone/>
            </a:pPr>
            <a:r>
              <a:rPr lang="en-GB" sz="2400">
                <a:solidFill>
                  <a:schemeClr val="lt2"/>
                </a:solidFill>
                <a:latin typeface="Merriweather"/>
                <a:ea typeface="Merriweather"/>
                <a:cs typeface="Merriweather"/>
                <a:sym typeface="Merriweather"/>
              </a:rPr>
              <a:t>-Player vs Player aspect</a:t>
            </a:r>
            <a:endParaRPr sz="2400">
              <a:solidFill>
                <a:schemeClr val="lt2"/>
              </a:solidFill>
              <a:latin typeface="Merriweather"/>
              <a:ea typeface="Merriweather"/>
              <a:cs typeface="Merriweather"/>
              <a:sym typeface="Merriweath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animEffect transition="in" filter="fade">
                                      <p:cBhvr>
                                        <p:cTn id="7" dur="1000"/>
                                        <p:tgtEl>
                                          <p:spTgt spid="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8">
                                            <p:txEl>
                                              <p:pRg st="1" end="1"/>
                                            </p:txEl>
                                          </p:spTgt>
                                        </p:tgtEl>
                                        <p:attrNameLst>
                                          <p:attrName>style.visibility</p:attrName>
                                        </p:attrNameLst>
                                      </p:cBhvr>
                                      <p:to>
                                        <p:strVal val="visible"/>
                                      </p:to>
                                    </p:set>
                                    <p:animEffect transition="in" filter="fade">
                                      <p:cBhvr>
                                        <p:cTn id="12" dur="1000"/>
                                        <p:tgtEl>
                                          <p:spTgt spid="1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1052550" y="251575"/>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a:solidFill>
                  <a:schemeClr val="lt2"/>
                </a:solidFill>
                <a:latin typeface="Merriweather"/>
                <a:ea typeface="Merriweather"/>
                <a:cs typeface="Merriweather"/>
                <a:sym typeface="Merriweather"/>
              </a:rPr>
              <a:t>Game Mechanics</a:t>
            </a:r>
            <a:endParaRPr sz="3000">
              <a:solidFill>
                <a:schemeClr val="lt2"/>
              </a:solidFill>
              <a:latin typeface="Merriweather"/>
              <a:ea typeface="Merriweather"/>
              <a:cs typeface="Merriweather"/>
              <a:sym typeface="Merriweather"/>
            </a:endParaRPr>
          </a:p>
        </p:txBody>
      </p:sp>
      <p:sp>
        <p:nvSpPr>
          <p:cNvPr id="164" name="Google Shape;164;p18"/>
          <p:cNvSpPr txBox="1">
            <a:spLocks noGrp="1"/>
          </p:cNvSpPr>
          <p:nvPr>
            <p:ph type="body" idx="1"/>
          </p:nvPr>
        </p:nvSpPr>
        <p:spPr>
          <a:xfrm>
            <a:off x="60250" y="1552000"/>
            <a:ext cx="7038900" cy="2911200"/>
          </a:xfrm>
          <a:prstGeom prst="rect">
            <a:avLst/>
          </a:prstGeom>
        </p:spPr>
        <p:txBody>
          <a:bodyPr spcFirstLastPara="1" wrap="square" lIns="91425" tIns="91425" rIns="91425" bIns="91425" anchor="t" anchorCtr="0">
            <a:noAutofit/>
          </a:bodyPr>
          <a:lstStyle/>
          <a:p>
            <a:pPr marL="0" lvl="0" indent="457200" rtl="0">
              <a:spcBef>
                <a:spcPts val="0"/>
              </a:spcBef>
              <a:spcAft>
                <a:spcPts val="0"/>
              </a:spcAft>
              <a:buNone/>
            </a:pPr>
            <a:r>
              <a:rPr lang="en-GB" sz="2400">
                <a:solidFill>
                  <a:schemeClr val="lt2"/>
                </a:solidFill>
                <a:latin typeface="Merriweather"/>
                <a:ea typeface="Merriweather"/>
                <a:cs typeface="Merriweather"/>
                <a:sym typeface="Merriweather"/>
              </a:rPr>
              <a:t>-Rotation of walls</a:t>
            </a:r>
            <a:endParaRPr sz="2400">
              <a:solidFill>
                <a:schemeClr val="lt2"/>
              </a:solidFill>
              <a:latin typeface="Merriweather"/>
              <a:ea typeface="Merriweather"/>
              <a:cs typeface="Merriweather"/>
              <a:sym typeface="Merriweather"/>
            </a:endParaRPr>
          </a:p>
          <a:p>
            <a:pPr marL="0" lvl="0" indent="0" rtl="0">
              <a:spcBef>
                <a:spcPts val="1600"/>
              </a:spcBef>
              <a:spcAft>
                <a:spcPts val="0"/>
              </a:spcAft>
              <a:buNone/>
            </a:pPr>
            <a:endParaRPr sz="2400">
              <a:solidFill>
                <a:schemeClr val="lt2"/>
              </a:solidFill>
              <a:latin typeface="Merriweather"/>
              <a:ea typeface="Merriweather"/>
              <a:cs typeface="Merriweather"/>
              <a:sym typeface="Merriweather"/>
            </a:endParaRPr>
          </a:p>
          <a:p>
            <a:pPr marL="0" lvl="0" indent="457200">
              <a:spcBef>
                <a:spcPts val="1600"/>
              </a:spcBef>
              <a:spcAft>
                <a:spcPts val="1600"/>
              </a:spcAft>
              <a:buNone/>
            </a:pPr>
            <a:r>
              <a:rPr lang="en-GB" sz="2400">
                <a:solidFill>
                  <a:schemeClr val="lt2"/>
                </a:solidFill>
                <a:latin typeface="Merriweather"/>
                <a:ea typeface="Merriweather"/>
                <a:cs typeface="Merriweather"/>
                <a:sym typeface="Merriweather"/>
              </a:rPr>
              <a:t>-Ability to Destroy Walls</a:t>
            </a:r>
            <a:endParaRPr sz="2400">
              <a:solidFill>
                <a:schemeClr val="lt2"/>
              </a:solidFill>
              <a:latin typeface="Merriweather"/>
              <a:ea typeface="Merriweather"/>
              <a:cs typeface="Merriweather"/>
              <a:sym typeface="Merriweather"/>
            </a:endParaRPr>
          </a:p>
        </p:txBody>
      </p:sp>
      <p:pic>
        <p:nvPicPr>
          <p:cNvPr id="165" name="Google Shape;165;p18"/>
          <p:cNvPicPr preferRelativeResize="0"/>
          <p:nvPr/>
        </p:nvPicPr>
        <p:blipFill rotWithShape="1">
          <a:blip r:embed="rId3">
            <a:alphaModFix/>
          </a:blip>
          <a:srcRect l="71275" t="61573" r="12471" b="16489"/>
          <a:stretch/>
        </p:blipFill>
        <p:spPr>
          <a:xfrm>
            <a:off x="6657425" y="3812875"/>
            <a:ext cx="2427802" cy="1330625"/>
          </a:xfrm>
          <a:prstGeom prst="rect">
            <a:avLst/>
          </a:prstGeom>
          <a:noFill/>
          <a:ln>
            <a:noFill/>
          </a:ln>
        </p:spPr>
      </p:pic>
      <p:pic>
        <p:nvPicPr>
          <p:cNvPr id="166" name="Google Shape;166;p18"/>
          <p:cNvPicPr preferRelativeResize="0"/>
          <p:nvPr/>
        </p:nvPicPr>
        <p:blipFill rotWithShape="1">
          <a:blip r:embed="rId4">
            <a:alphaModFix/>
          </a:blip>
          <a:srcRect l="78249" t="65053" r="6856" b="14522"/>
          <a:stretch/>
        </p:blipFill>
        <p:spPr>
          <a:xfrm>
            <a:off x="6657425" y="2482250"/>
            <a:ext cx="2427802" cy="1330625"/>
          </a:xfrm>
          <a:prstGeom prst="rect">
            <a:avLst/>
          </a:prstGeom>
          <a:noFill/>
          <a:ln>
            <a:noFill/>
          </a:ln>
        </p:spPr>
      </p:pic>
      <p:sp>
        <p:nvSpPr>
          <p:cNvPr id="167" name="Google Shape;167;p18"/>
          <p:cNvSpPr txBox="1"/>
          <p:nvPr/>
        </p:nvSpPr>
        <p:spPr>
          <a:xfrm>
            <a:off x="7777975" y="3750450"/>
            <a:ext cx="1019400" cy="19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a:solidFill>
                  <a:srgbClr val="FF9900"/>
                </a:solidFill>
              </a:rPr>
              <a:t>Destroyed</a:t>
            </a:r>
            <a:endParaRPr>
              <a:solidFill>
                <a:srgbClr val="FF9900"/>
              </a:solidFill>
            </a:endParaRPr>
          </a:p>
          <a:p>
            <a:pPr marL="0" lvl="0" indent="0" rtl="0">
              <a:spcBef>
                <a:spcPts val="0"/>
              </a:spcBef>
              <a:spcAft>
                <a:spcPts val="0"/>
              </a:spcAft>
              <a:buNone/>
            </a:pPr>
            <a:endParaRPr>
              <a:solidFill>
                <a:srgbClr val="FF9900"/>
              </a:solidFill>
            </a:endParaRPr>
          </a:p>
        </p:txBody>
      </p:sp>
      <p:cxnSp>
        <p:nvCxnSpPr>
          <p:cNvPr id="168" name="Google Shape;168;p18"/>
          <p:cNvCxnSpPr/>
          <p:nvPr/>
        </p:nvCxnSpPr>
        <p:spPr>
          <a:xfrm flipH="1">
            <a:off x="7404175" y="3976300"/>
            <a:ext cx="482700" cy="237900"/>
          </a:xfrm>
          <a:prstGeom prst="straightConnector1">
            <a:avLst/>
          </a:prstGeom>
          <a:noFill/>
          <a:ln w="9525" cap="flat" cmpd="sng">
            <a:solidFill>
              <a:srgbClr val="FF0000"/>
            </a:solidFill>
            <a:prstDash val="solid"/>
            <a:round/>
            <a:headEnd type="none" w="med" len="med"/>
            <a:tailEnd type="triangle" w="med" len="med"/>
          </a:ln>
        </p:spPr>
      </p:cxnSp>
      <p:cxnSp>
        <p:nvCxnSpPr>
          <p:cNvPr id="169" name="Google Shape;169;p18"/>
          <p:cNvCxnSpPr>
            <a:stCxn id="166" idx="0"/>
          </p:cNvCxnSpPr>
          <p:nvPr/>
        </p:nvCxnSpPr>
        <p:spPr>
          <a:xfrm flipH="1">
            <a:off x="7178926" y="2482250"/>
            <a:ext cx="692400" cy="482400"/>
          </a:xfrm>
          <a:prstGeom prst="straightConnector1">
            <a:avLst/>
          </a:prstGeom>
          <a:noFill/>
          <a:ln w="9525" cap="flat" cmpd="sng">
            <a:solidFill>
              <a:srgbClr val="FF0000"/>
            </a:solidFill>
            <a:prstDash val="solid"/>
            <a:round/>
            <a:headEnd type="none" w="med" len="med"/>
            <a:tailEnd type="triangle" w="med" len="med"/>
          </a:ln>
        </p:spPr>
      </p:cxnSp>
      <p:pic>
        <p:nvPicPr>
          <p:cNvPr id="170" name="Google Shape;170;p18"/>
          <p:cNvPicPr preferRelativeResize="0"/>
          <p:nvPr/>
        </p:nvPicPr>
        <p:blipFill rotWithShape="1">
          <a:blip r:embed="rId5">
            <a:alphaModFix/>
          </a:blip>
          <a:srcRect l="65331" t="61514" r="20265" b="18067"/>
          <a:stretch/>
        </p:blipFill>
        <p:spPr>
          <a:xfrm>
            <a:off x="6657425" y="1214050"/>
            <a:ext cx="2427802" cy="1268201"/>
          </a:xfrm>
          <a:prstGeom prst="rect">
            <a:avLst/>
          </a:prstGeom>
          <a:noFill/>
          <a:ln>
            <a:noFill/>
          </a:ln>
        </p:spPr>
      </p:pic>
      <p:pic>
        <p:nvPicPr>
          <p:cNvPr id="171" name="Google Shape;171;p18"/>
          <p:cNvPicPr preferRelativeResize="0"/>
          <p:nvPr/>
        </p:nvPicPr>
        <p:blipFill rotWithShape="1">
          <a:blip r:embed="rId6">
            <a:alphaModFix/>
          </a:blip>
          <a:srcRect l="66184" t="58938" r="14939" b="18068"/>
          <a:stretch/>
        </p:blipFill>
        <p:spPr>
          <a:xfrm>
            <a:off x="6657413" y="0"/>
            <a:ext cx="2486573" cy="1268201"/>
          </a:xfrm>
          <a:prstGeom prst="rect">
            <a:avLst/>
          </a:prstGeom>
          <a:noFill/>
          <a:ln>
            <a:noFill/>
          </a:ln>
        </p:spPr>
      </p:pic>
      <p:cxnSp>
        <p:nvCxnSpPr>
          <p:cNvPr id="172" name="Google Shape;172;p18"/>
          <p:cNvCxnSpPr/>
          <p:nvPr/>
        </p:nvCxnSpPr>
        <p:spPr>
          <a:xfrm flipH="1">
            <a:off x="7275225" y="1511875"/>
            <a:ext cx="514500" cy="225900"/>
          </a:xfrm>
          <a:prstGeom prst="straightConnector1">
            <a:avLst/>
          </a:prstGeom>
          <a:noFill/>
          <a:ln w="9525" cap="flat" cmpd="sng">
            <a:solidFill>
              <a:srgbClr val="FF0000"/>
            </a:solidFill>
            <a:prstDash val="solid"/>
            <a:round/>
            <a:headEnd type="none" w="med" len="med"/>
            <a:tailEnd type="triangle" w="med" len="med"/>
          </a:ln>
        </p:spPr>
      </p:cxnSp>
      <p:sp>
        <p:nvSpPr>
          <p:cNvPr id="173" name="Google Shape;173;p18"/>
          <p:cNvSpPr txBox="1"/>
          <p:nvPr/>
        </p:nvSpPr>
        <p:spPr>
          <a:xfrm>
            <a:off x="7719575" y="1246900"/>
            <a:ext cx="1246800" cy="237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F9900"/>
                </a:solidFill>
              </a:rPr>
              <a:t>Rotated</a:t>
            </a:r>
            <a:endParaRPr>
              <a:solidFill>
                <a:srgbClr val="FF9900"/>
              </a:solidFill>
            </a:endParaRPr>
          </a:p>
          <a:p>
            <a:pPr marL="0" lvl="0" indent="0">
              <a:spcBef>
                <a:spcPts val="0"/>
              </a:spcBef>
              <a:spcAft>
                <a:spcPts val="0"/>
              </a:spcAft>
              <a:buNone/>
            </a:pPr>
            <a:endParaRPr>
              <a:solidFill>
                <a:srgbClr val="FF9900"/>
              </a:solidFill>
            </a:endParaRPr>
          </a:p>
        </p:txBody>
      </p:sp>
      <p:cxnSp>
        <p:nvCxnSpPr>
          <p:cNvPr id="174" name="Google Shape;174;p18"/>
          <p:cNvCxnSpPr/>
          <p:nvPr/>
        </p:nvCxnSpPr>
        <p:spPr>
          <a:xfrm flipH="1">
            <a:off x="6983400" y="393750"/>
            <a:ext cx="514500" cy="2259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animEffect transition="in" filter="fade">
                                      <p:cBhvr>
                                        <p:cTn id="7" dur="1000"/>
                                        <p:tgtEl>
                                          <p:spTgt spid="1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
                                            <p:txEl>
                                              <p:pRg st="1" end="1"/>
                                            </p:txEl>
                                          </p:spTgt>
                                        </p:tgtEl>
                                        <p:attrNameLst>
                                          <p:attrName>style.visibility</p:attrName>
                                        </p:attrNameLst>
                                      </p:cBhvr>
                                      <p:to>
                                        <p:strVal val="visible"/>
                                      </p:to>
                                    </p:set>
                                    <p:animEffect transition="in" filter="fade">
                                      <p:cBhvr>
                                        <p:cTn id="12" dur="1000"/>
                                        <p:tgtEl>
                                          <p:spTgt spid="1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
                                            <p:txEl>
                                              <p:pRg st="2" end="2"/>
                                            </p:txEl>
                                          </p:spTgt>
                                        </p:tgtEl>
                                        <p:attrNameLst>
                                          <p:attrName>style.visibility</p:attrName>
                                        </p:attrNameLst>
                                      </p:cBhvr>
                                      <p:to>
                                        <p:strVal val="visible"/>
                                      </p:to>
                                    </p:set>
                                    <p:animEffect transition="in" filter="fade">
                                      <p:cBhvr>
                                        <p:cTn id="17" dur="1000"/>
                                        <p:tgtEl>
                                          <p:spTgt spid="1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0" name="Google Shape;180;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81" name="Google Shape;181;p19"/>
          <p:cNvPicPr preferRelativeResize="0"/>
          <p:nvPr/>
        </p:nvPicPr>
        <p:blipFill>
          <a:blip r:embed="rId3">
            <a:alphaModFix/>
          </a:blip>
          <a:stretch>
            <a:fillRect/>
          </a:stretch>
        </p:blipFill>
        <p:spPr>
          <a:xfrm>
            <a:off x="3609762" y="409729"/>
            <a:ext cx="1924474" cy="1924499"/>
          </a:xfrm>
          <a:prstGeom prst="rect">
            <a:avLst/>
          </a:prstGeom>
          <a:noFill/>
          <a:ln>
            <a:noFill/>
          </a:ln>
        </p:spPr>
      </p:pic>
      <p:sp>
        <p:nvSpPr>
          <p:cNvPr id="182" name="Google Shape;182;p19"/>
          <p:cNvSpPr/>
          <p:nvPr/>
        </p:nvSpPr>
        <p:spPr>
          <a:xfrm>
            <a:off x="1297500" y="308625"/>
            <a:ext cx="1251900" cy="2126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83" name="Google Shape;183;p19"/>
          <p:cNvPicPr preferRelativeResize="0"/>
          <p:nvPr/>
        </p:nvPicPr>
        <p:blipFill>
          <a:blip r:embed="rId3">
            <a:alphaModFix/>
          </a:blip>
          <a:stretch>
            <a:fillRect/>
          </a:stretch>
        </p:blipFill>
        <p:spPr>
          <a:xfrm flipH="1">
            <a:off x="3609750" y="2571754"/>
            <a:ext cx="1924474" cy="1924499"/>
          </a:xfrm>
          <a:prstGeom prst="rect">
            <a:avLst/>
          </a:prstGeom>
          <a:noFill/>
          <a:ln>
            <a:noFill/>
          </a:ln>
        </p:spPr>
      </p:pic>
      <p:sp>
        <p:nvSpPr>
          <p:cNvPr id="184" name="Google Shape;184;p19"/>
          <p:cNvSpPr/>
          <p:nvPr/>
        </p:nvSpPr>
        <p:spPr>
          <a:xfrm rot="5400000">
            <a:off x="6594575" y="2334225"/>
            <a:ext cx="1251900" cy="2126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Google Shape;185;p19"/>
          <p:cNvSpPr txBox="1"/>
          <p:nvPr/>
        </p:nvSpPr>
        <p:spPr>
          <a:xfrm>
            <a:off x="6033875" y="282575"/>
            <a:ext cx="3036600" cy="1462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600">
                <a:solidFill>
                  <a:schemeClr val="lt2"/>
                </a:solidFill>
                <a:latin typeface="Merriweather"/>
                <a:ea typeface="Merriweather"/>
                <a:cs typeface="Merriweather"/>
                <a:sym typeface="Merriweather"/>
              </a:rPr>
              <a:t>Survivor’s Rotation</a:t>
            </a:r>
            <a:endParaRPr sz="3600">
              <a:solidFill>
                <a:schemeClr val="lt2"/>
              </a:solidFill>
              <a:latin typeface="Merriweather"/>
              <a:ea typeface="Merriweather"/>
              <a:cs typeface="Merriweather"/>
              <a:sym typeface="Merriweath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1" name="Google Shape;191;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
        <p:nvSpPr>
          <p:cNvPr id="192" name="Google Shape;192;p20"/>
          <p:cNvSpPr/>
          <p:nvPr/>
        </p:nvSpPr>
        <p:spPr>
          <a:xfrm>
            <a:off x="3724800" y="1508400"/>
            <a:ext cx="1251900" cy="2126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p20"/>
          <p:cNvSpPr/>
          <p:nvPr/>
        </p:nvSpPr>
        <p:spPr>
          <a:xfrm>
            <a:off x="4894550" y="2040150"/>
            <a:ext cx="836100" cy="1063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Google Shape;194;p20"/>
          <p:cNvSpPr/>
          <p:nvPr/>
        </p:nvSpPr>
        <p:spPr>
          <a:xfrm>
            <a:off x="4794525" y="3300500"/>
            <a:ext cx="836100" cy="1063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5" name="Google Shape;195;p20"/>
          <p:cNvSpPr/>
          <p:nvPr/>
        </p:nvSpPr>
        <p:spPr>
          <a:xfrm>
            <a:off x="4894550" y="858350"/>
            <a:ext cx="836100" cy="1063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6" name="Google Shape;196;p20"/>
          <p:cNvSpPr txBox="1"/>
          <p:nvPr/>
        </p:nvSpPr>
        <p:spPr>
          <a:xfrm>
            <a:off x="1175450" y="418925"/>
            <a:ext cx="2689500" cy="1834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600">
                <a:solidFill>
                  <a:schemeClr val="lt2"/>
                </a:solidFill>
                <a:latin typeface="Merriweather"/>
                <a:ea typeface="Merriweather"/>
                <a:cs typeface="Merriweather"/>
                <a:sym typeface="Merriweather"/>
              </a:rPr>
              <a:t>Killers can break wall</a:t>
            </a:r>
            <a:endParaRPr sz="3600">
              <a:solidFill>
                <a:schemeClr val="lt2"/>
              </a:solidFill>
              <a:latin typeface="Merriweather"/>
              <a:ea typeface="Merriweather"/>
              <a:cs typeface="Merriweather"/>
              <a:sym typeface="Merriweath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1000"/>
                                        <p:tgtEl>
                                          <p:spTgt spid="193"/>
                                        </p:tgtEl>
                                        <p:attrNameLst>
                                          <p:attrName>ppt_x</p:attrName>
                                        </p:attrNameLst>
                                      </p:cBhvr>
                                      <p:tavLst>
                                        <p:tav tm="0">
                                          <p:val>
                                            <p:strVal val="#ppt_x"/>
                                          </p:val>
                                        </p:tav>
                                        <p:tav tm="100000">
                                          <p:val>
                                            <p:strVal val="#ppt_x+1"/>
                                          </p:val>
                                        </p:tav>
                                      </p:tavLst>
                                    </p:anim>
                                    <p:set>
                                      <p:cBhvr>
                                        <p:cTn id="7" dur="1" fill="hold">
                                          <p:stCondLst>
                                            <p:cond delay="1000"/>
                                          </p:stCondLst>
                                        </p:cTn>
                                        <p:tgtEl>
                                          <p:spTgt spid="193"/>
                                        </p:tgtEl>
                                        <p:attrNameLst>
                                          <p:attrName>style.visibility</p:attrName>
                                        </p:attrNameLst>
                                      </p:cBhvr>
                                      <p:to>
                                        <p:strVal val="hidden"/>
                                      </p:to>
                                    </p:set>
                                  </p:childTnLst>
                                </p:cTn>
                              </p:par>
                              <p:par>
                                <p:cTn id="8" presetID="2" presetClass="exit" presetSubtype="2" fill="hold" nodeType="withEffect">
                                  <p:stCondLst>
                                    <p:cond delay="0"/>
                                  </p:stCondLst>
                                  <p:childTnLst>
                                    <p:anim calcmode="lin" valueType="num">
                                      <p:cBhvr additive="base">
                                        <p:cTn id="9" dur="1000"/>
                                        <p:tgtEl>
                                          <p:spTgt spid="194"/>
                                        </p:tgtEl>
                                        <p:attrNameLst>
                                          <p:attrName>ppt_x</p:attrName>
                                        </p:attrNameLst>
                                      </p:cBhvr>
                                      <p:tavLst>
                                        <p:tav tm="0">
                                          <p:val>
                                            <p:strVal val="#ppt_x"/>
                                          </p:val>
                                        </p:tav>
                                        <p:tav tm="100000">
                                          <p:val>
                                            <p:strVal val="#ppt_x+1"/>
                                          </p:val>
                                        </p:tav>
                                      </p:tavLst>
                                    </p:anim>
                                    <p:set>
                                      <p:cBhvr>
                                        <p:cTn id="10" dur="1" fill="hold">
                                          <p:stCondLst>
                                            <p:cond delay="1000"/>
                                          </p:stCondLst>
                                        </p:cTn>
                                        <p:tgtEl>
                                          <p:spTgt spid="194"/>
                                        </p:tgtEl>
                                        <p:attrNameLst>
                                          <p:attrName>style.visibility</p:attrName>
                                        </p:attrNameLst>
                                      </p:cBhvr>
                                      <p:to>
                                        <p:strVal val="hidden"/>
                                      </p:to>
                                    </p:set>
                                  </p:childTnLst>
                                </p:cTn>
                              </p:par>
                              <p:par>
                                <p:cTn id="11" presetID="2" presetClass="exit" presetSubtype="2" fill="hold" nodeType="withEffect">
                                  <p:stCondLst>
                                    <p:cond delay="0"/>
                                  </p:stCondLst>
                                  <p:childTnLst>
                                    <p:anim calcmode="lin" valueType="num">
                                      <p:cBhvr additive="base">
                                        <p:cTn id="12" dur="700"/>
                                        <p:tgtEl>
                                          <p:spTgt spid="195"/>
                                        </p:tgtEl>
                                        <p:attrNameLst>
                                          <p:attrName>ppt_x</p:attrName>
                                        </p:attrNameLst>
                                      </p:cBhvr>
                                      <p:tavLst>
                                        <p:tav tm="0">
                                          <p:val>
                                            <p:strVal val="#ppt_x"/>
                                          </p:val>
                                        </p:tav>
                                        <p:tav tm="100000">
                                          <p:val>
                                            <p:strVal val="#ppt_x+1"/>
                                          </p:val>
                                        </p:tav>
                                      </p:tavLst>
                                    </p:anim>
                                    <p:set>
                                      <p:cBhvr>
                                        <p:cTn id="13" dur="1" fill="hold">
                                          <p:stCondLst>
                                            <p:cond delay="700"/>
                                          </p:stCondLst>
                                        </p:cTn>
                                        <p:tgtEl>
                                          <p:spTgt spid="19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1100"/>
                                        <p:tgtEl>
                                          <p:spTgt spid="192"/>
                                        </p:tgtEl>
                                      </p:cBhvr>
                                    </p:animEffect>
                                    <p:set>
                                      <p:cBhvr>
                                        <p:cTn id="16" dur="1" fill="hold">
                                          <p:stCondLst>
                                            <p:cond delay="1100"/>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1"/>
          <p:cNvSpPr txBox="1">
            <a:spLocks noGrp="1"/>
          </p:cNvSpPr>
          <p:nvPr>
            <p:ph type="title"/>
          </p:nvPr>
        </p:nvSpPr>
        <p:spPr>
          <a:xfrm>
            <a:off x="985650" y="0"/>
            <a:ext cx="7172700" cy="120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000">
                <a:solidFill>
                  <a:schemeClr val="lt2"/>
                </a:solidFill>
                <a:latin typeface="Merriweather"/>
                <a:ea typeface="Merriweather"/>
                <a:cs typeface="Merriweather"/>
                <a:sym typeface="Merriweather"/>
              </a:rPr>
              <a:t>DESTRUCTION !</a:t>
            </a:r>
            <a:endParaRPr sz="6000">
              <a:solidFill>
                <a:schemeClr val="lt2"/>
              </a:solidFill>
              <a:latin typeface="Merriweather"/>
              <a:ea typeface="Merriweather"/>
              <a:cs typeface="Merriweather"/>
              <a:sym typeface="Merriweather"/>
            </a:endParaRPr>
          </a:p>
        </p:txBody>
      </p:sp>
      <p:pic>
        <p:nvPicPr>
          <p:cNvPr id="202" name="Google Shape;202;p21"/>
          <p:cNvPicPr preferRelativeResize="0"/>
          <p:nvPr/>
        </p:nvPicPr>
        <p:blipFill rotWithShape="1">
          <a:blip r:embed="rId3">
            <a:alphaModFix/>
          </a:blip>
          <a:srcRect l="10070" t="5740" r="10317" b="13516"/>
          <a:stretch/>
        </p:blipFill>
        <p:spPr>
          <a:xfrm>
            <a:off x="1305200" y="1022950"/>
            <a:ext cx="6533600" cy="3742401"/>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834</Words>
  <Application>Microsoft Office PowerPoint</Application>
  <PresentationFormat>On-screen Show (16:9)</PresentationFormat>
  <Paragraphs>90</Paragraphs>
  <Slides>21</Slides>
  <Notes>21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Montserrat</vt:lpstr>
      <vt:lpstr>Lato</vt:lpstr>
      <vt:lpstr>Merriweather</vt:lpstr>
      <vt:lpstr>Arial</vt:lpstr>
      <vt:lpstr>Focus</vt:lpstr>
      <vt:lpstr>Revenge Of The                                        Shade</vt:lpstr>
      <vt:lpstr>PowerPoint Presentation</vt:lpstr>
      <vt:lpstr>PowerPoint Presentation</vt:lpstr>
      <vt:lpstr>  Inspired by :</vt:lpstr>
      <vt:lpstr>What’s Unique?</vt:lpstr>
      <vt:lpstr>Game Mechanics</vt:lpstr>
      <vt:lpstr>PowerPoint Presentation</vt:lpstr>
      <vt:lpstr>PowerPoint Presentation</vt:lpstr>
      <vt:lpstr>DESTRUCTION !</vt:lpstr>
      <vt:lpstr>Artificial Intelligence</vt:lpstr>
      <vt:lpstr>Characters we have</vt:lpstr>
      <vt:lpstr>Aorion</vt:lpstr>
      <vt:lpstr>Problems Faced By Aorion </vt:lpstr>
      <vt:lpstr>Task Completed By Nigel </vt:lpstr>
      <vt:lpstr>Problems Faced By Nigel</vt:lpstr>
      <vt:lpstr>Tasks Completed By Rong Sheng </vt:lpstr>
      <vt:lpstr> -Window.h  -Irrklang Library  -Turrets </vt:lpstr>
      <vt:lpstr>Task Completed By Edward </vt:lpstr>
      <vt:lpstr>Problems Faced By Edward</vt:lpstr>
      <vt:lpstr>Future Improvements</vt:lpstr>
      <vt:lpstr>GamePlay Demonstration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Revenge Of The                                        Shade</dc:title>
  <dc:creator>aorion ace</dc:creator>
  <cp:lastModifiedBy>AORION ACE</cp:lastModifiedBy>
  <cp:revision>1</cp:revision>
  <dcterms:modified xsi:type="dcterms:W3CDTF">2018-08-30T00:32:29Z</dcterms:modified>
</cp:coreProperties>
</file>